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69" d="100"/>
          <a:sy n="69" d="100"/>
        </p:scale>
        <p:origin x="73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E81A9-C4E2-4273-B011-F448DEACAEC7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80DD9-0525-4681-B86A-228A187AA7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95328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E81A9-C4E2-4273-B011-F448DEACAEC7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80DD9-0525-4681-B86A-228A187AA7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5181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E81A9-C4E2-4273-B011-F448DEACAEC7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80DD9-0525-4681-B86A-228A187AA7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33113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E81A9-C4E2-4273-B011-F448DEACAEC7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80DD9-0525-4681-B86A-228A187AA7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94260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E81A9-C4E2-4273-B011-F448DEACAEC7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80DD9-0525-4681-B86A-228A187AA7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2632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E81A9-C4E2-4273-B011-F448DEACAEC7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80DD9-0525-4681-B86A-228A187AA7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43435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E81A9-C4E2-4273-B011-F448DEACAEC7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80DD9-0525-4681-B86A-228A187AA7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04492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E81A9-C4E2-4273-B011-F448DEACAEC7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80DD9-0525-4681-B86A-228A187AA7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7052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E81A9-C4E2-4273-B011-F448DEACAEC7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80DD9-0525-4681-B86A-228A187AA7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18327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E81A9-C4E2-4273-B011-F448DEACAEC7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80DD9-0525-4681-B86A-228A187AA7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37089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E81A9-C4E2-4273-B011-F448DEACAEC7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80DD9-0525-4681-B86A-228A187AA7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695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9E81A9-C4E2-4273-B011-F448DEACAEC7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180DD9-0525-4681-B86A-228A187AA7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2222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embersthedragon.co.uk/for-parents" TargetMode="Externa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monkhouse.com/school/st-johns-s-mead-church-of-england-primary-school-urn-109229" TargetMode="Externa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overnment/publications/early-years-foundation-stage-framework--2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5">
            <a:extLst>
              <a:ext uri="{FF2B5EF4-FFF2-40B4-BE49-F238E27FC236}">
                <a16:creationId xmlns:a16="http://schemas.microsoft.com/office/drawing/2014/main" id="{B43B2802-EB1D-A0D2-4A61-8B9571D99483}"/>
              </a:ext>
            </a:extLst>
          </p:cNvPr>
          <p:cNvSpPr txBox="1">
            <a:spLocks/>
          </p:cNvSpPr>
          <p:nvPr/>
        </p:nvSpPr>
        <p:spPr>
          <a:xfrm rot="21228869">
            <a:off x="60255" y="519388"/>
            <a:ext cx="3833278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Starting School</a:t>
            </a:r>
            <a:endParaRPr lang="en-US" dirty="0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96432979-F38F-299D-E8F4-6040C7CFCA9F}"/>
              </a:ext>
            </a:extLst>
          </p:cNvPr>
          <p:cNvSpPr txBox="1">
            <a:spLocks/>
          </p:cNvSpPr>
          <p:nvPr/>
        </p:nvSpPr>
        <p:spPr>
          <a:xfrm>
            <a:off x="4749847" y="1182169"/>
            <a:ext cx="5697173" cy="4098491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en-GB" altLang="en-US" sz="3200" b="1" dirty="0">
                <a:solidFill>
                  <a:srgbClr val="000000"/>
                </a:solidFill>
                <a:latin typeface="SassoonCRInfant" panose="02010503020300020003" pitchFamily="2" charset="0"/>
              </a:rPr>
              <a:t>Starting school is a big step for you and your child…</a:t>
            </a:r>
          </a:p>
          <a:p>
            <a:pPr marL="0" indent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endParaRPr lang="en-GB" altLang="en-US" sz="32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altLang="en-US" sz="3200" b="1" dirty="0">
                <a:solidFill>
                  <a:srgbClr val="000000"/>
                </a:solidFill>
                <a:latin typeface="SassoonCRInfant" panose="02010503020300020003" pitchFamily="2" charset="0"/>
              </a:rPr>
              <a:t>….we want to work with you to make this transition a positive experience.</a:t>
            </a:r>
            <a:endParaRPr lang="en-GB" sz="3200" b="1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07537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70A29C78-2689-2C29-B592-4C8CA67975B5}"/>
              </a:ext>
            </a:extLst>
          </p:cNvPr>
          <p:cNvSpPr txBox="1">
            <a:spLocks noChangeArrowheads="1"/>
          </p:cNvSpPr>
          <p:nvPr/>
        </p:nvSpPr>
        <p:spPr bwMode="auto">
          <a:xfrm rot="21180000">
            <a:off x="375362" y="577425"/>
            <a:ext cx="5609633" cy="132556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marL="0" marR="0" indent="0" algn="l" eaLnBrk="1" fontAlgn="base" hangingPunct="1">
              <a:lnSpc>
                <a:spcPct val="90000"/>
              </a:lnSpc>
              <a:spcAft>
                <a:spcPts val="600"/>
              </a:spcAft>
              <a:buClrTx/>
              <a:buSzTx/>
              <a:tabLst/>
              <a:defRPr/>
            </a:pPr>
            <a:r>
              <a:rPr kumimoji="0" lang="en-US" altLang="en-US" sz="4000" b="1" i="0" strike="noStrike" cap="none" spc="0" normalizeH="0" baseline="0" dirty="0">
                <a:ln>
                  <a:noFill/>
                </a:ln>
                <a:effectLst/>
                <a:uLnTx/>
                <a:uFillTx/>
              </a:rPr>
              <a:t>Each Child as an Individual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9EFE14A0-449A-E945-F77A-F9D04729E7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05586" y="2190683"/>
            <a:ext cx="9303119" cy="393770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lnSpc>
                <a:spcPct val="90000"/>
              </a:lnSpc>
              <a:spcBef>
                <a:spcPts val="1000"/>
              </a:spcBef>
              <a:buNone/>
              <a:defRPr/>
            </a:pPr>
            <a:r>
              <a:rPr kumimoji="0" lang="en-US" altLang="en-US" b="1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latin typeface="SassoonCRInfant" panose="02010503020300020003" pitchFamily="2" charset="0"/>
              </a:rPr>
              <a:t>We feel it is important to ensure children:</a:t>
            </a: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kumimoji="0" lang="en-US" altLang="en-US" sz="28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latin typeface="SassoonCRInfant" panose="02010503020300020003" pitchFamily="2" charset="0"/>
              </a:rPr>
              <a:t>Are allowed to develop at their own pace.</a:t>
            </a: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kumimoji="0" lang="en-US" altLang="en-US" sz="28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latin typeface="SassoonCRInfant" panose="02010503020300020003" pitchFamily="2" charset="0"/>
              </a:rPr>
              <a:t>Have opportunities to build on their interests and be involved in topic plans.</a:t>
            </a: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kumimoji="0" lang="en-US" altLang="en-US" sz="28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latin typeface="SassoonCRInfant" panose="02010503020300020003" pitchFamily="2" charset="0"/>
              </a:rPr>
              <a:t>Have the chance for uninterrupted play.</a:t>
            </a: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kumimoji="0" lang="en-US" altLang="en-US" sz="28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latin typeface="SassoonCRInfant" panose="02010503020300020003" pitchFamily="2" charset="0"/>
              </a:rPr>
              <a:t>Are listened to and know what they have to say will be valued.</a:t>
            </a: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kumimoji="0" lang="en-US" altLang="en-US" sz="28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latin typeface="SassoonCRInfant" panose="02010503020300020003" pitchFamily="2" charset="0"/>
              </a:rPr>
              <a:t>Are encouraged to be independent learners.</a:t>
            </a:r>
          </a:p>
          <a:p>
            <a:pPr marL="0" marR="0" indent="0" algn="ctr" eaLnBrk="1" fontAlgn="base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endParaRPr kumimoji="0" lang="en-US" altLang="en-US" sz="1500" b="0" i="0" u="none" strike="noStrike" kern="1200" cap="none" spc="0" normalizeH="0" baseline="0" dirty="0">
              <a:ln>
                <a:noFill/>
              </a:ln>
              <a:solidFill>
                <a:schemeClr val="accent4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09606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>
            <a:extLst>
              <a:ext uri="{FF2B5EF4-FFF2-40B4-BE49-F238E27FC236}">
                <a16:creationId xmlns:a16="http://schemas.microsoft.com/office/drawing/2014/main" id="{7A7F8328-CC41-CFF8-ADFB-A262949119E2}"/>
              </a:ext>
            </a:extLst>
          </p:cNvPr>
          <p:cNvSpPr txBox="1">
            <a:spLocks/>
          </p:cNvSpPr>
          <p:nvPr/>
        </p:nvSpPr>
        <p:spPr>
          <a:xfrm rot="21180000">
            <a:off x="-345337" y="373727"/>
            <a:ext cx="4093264" cy="103524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/>
              <a:t>Getting Ready </a:t>
            </a:r>
          </a:p>
          <a:p>
            <a:r>
              <a:rPr lang="en-US" sz="3600" dirty="0"/>
              <a:t>for Reception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5BF4A12-410E-563E-7D9D-080F6AEE9AD5}"/>
              </a:ext>
            </a:extLst>
          </p:cNvPr>
          <p:cNvSpPr/>
          <p:nvPr/>
        </p:nvSpPr>
        <p:spPr>
          <a:xfrm>
            <a:off x="4175364" y="569701"/>
            <a:ext cx="7476973" cy="783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70"/>
              </a:spcAft>
              <a:defRPr/>
            </a:pPr>
            <a:r>
              <a:rPr lang="en-GB" sz="1400" dirty="0">
                <a:solidFill>
                  <a:srgbClr val="000000"/>
                </a:solidFill>
                <a:latin typeface="SassoonCRInfant" panose="02010503020300020003" pitchFamily="2" charset="0"/>
                <a:ea typeface="Gill Sans MT" panose="020B0502020104020203" pitchFamily="34" charset="0"/>
                <a:cs typeface="Gill Sans MT" panose="020B0502020104020203" pitchFamily="34" charset="0"/>
              </a:rPr>
              <a:t>We understand that every child is unique. We don’t expect all children to be able to do these things all of the time, but this does give a good idea of what to work towards with your child before they start school</a:t>
            </a:r>
            <a:r>
              <a:rPr lang="en-GB" sz="1400" dirty="0">
                <a:solidFill>
                  <a:srgbClr val="000000"/>
                </a:solidFill>
                <a:latin typeface="+mj-lt"/>
                <a:ea typeface="Gill Sans MT" panose="020B0502020104020203" pitchFamily="34" charset="0"/>
                <a:cs typeface="Gill Sans MT" panose="020B0502020104020203" pitchFamily="34" charset="0"/>
              </a:rPr>
              <a:t>.</a:t>
            </a:r>
            <a:endParaRPr lang="en-GB" sz="1400" dirty="0">
              <a:solidFill>
                <a:srgbClr val="000000"/>
              </a:solidFill>
              <a:latin typeface="+mj-lt"/>
              <a:ea typeface="Calibri" panose="020F0502020204030204" pitchFamily="34" charset="0"/>
            </a:endParaRPr>
          </a:p>
        </p:txBody>
      </p:sp>
      <p:pic>
        <p:nvPicPr>
          <p:cNvPr id="4" name="Picture 3" descr="A black screen with white text&#10;&#10;Description automatically generated">
            <a:extLst>
              <a:ext uri="{FF2B5EF4-FFF2-40B4-BE49-F238E27FC236}">
                <a16:creationId xmlns:a16="http://schemas.microsoft.com/office/drawing/2014/main" id="{AF81F3E9-F017-9E8C-D69B-2D39FEFF87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7806" y="1367935"/>
            <a:ext cx="8754531" cy="4608343"/>
          </a:xfrm>
          <a:prstGeom prst="rect">
            <a:avLst/>
          </a:prstGeom>
          <a:noFill/>
        </p:spPr>
      </p:pic>
      <p:pic>
        <p:nvPicPr>
          <p:cNvPr id="5" name="Picture 19">
            <a:extLst>
              <a:ext uri="{FF2B5EF4-FFF2-40B4-BE49-F238E27FC236}">
                <a16:creationId xmlns:a16="http://schemas.microsoft.com/office/drawing/2014/main" id="{ED095892-A7DC-A466-186A-737B0E7D08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8914" y="5298114"/>
            <a:ext cx="865187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 descr="St John's School5">
            <a:extLst>
              <a:ext uri="{FF2B5EF4-FFF2-40B4-BE49-F238E27FC236}">
                <a16:creationId xmlns:a16="http://schemas.microsoft.com/office/drawing/2014/main" id="{6B29A83D-2315-EFC0-ED38-87FFCB2F52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7660" y="1509707"/>
            <a:ext cx="977900" cy="93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17">
            <a:extLst>
              <a:ext uri="{FF2B5EF4-FFF2-40B4-BE49-F238E27FC236}">
                <a16:creationId xmlns:a16="http://schemas.microsoft.com/office/drawing/2014/main" id="{D5FCC548-1B39-954F-AA32-E3AD58E262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632" y="5586245"/>
            <a:ext cx="2584174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100" dirty="0">
                <a:solidFill>
                  <a:srgbClr val="000000"/>
                </a:solidFill>
              </a:rPr>
              <a:t>This is a useful website for starting discussions and addressing any concerns your child may have.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5970B46-148F-CE7B-6CCE-7A71B8109E8B}"/>
              </a:ext>
            </a:extLst>
          </p:cNvPr>
          <p:cNvSpPr txBox="1"/>
          <p:nvPr/>
        </p:nvSpPr>
        <p:spPr>
          <a:xfrm>
            <a:off x="147777" y="6348739"/>
            <a:ext cx="5691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70C0"/>
                </a:solidFill>
                <a:latin typeface="+mj-lt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Embers | For Parents (embersthedragon.co.uk)</a:t>
            </a:r>
            <a:endParaRPr lang="en-GB" dirty="0">
              <a:solidFill>
                <a:srgbClr val="0070C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4698040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5E7DFF2-2006-11E4-C030-AD967020F9B7}"/>
              </a:ext>
            </a:extLst>
          </p:cNvPr>
          <p:cNvSpPr/>
          <p:nvPr/>
        </p:nvSpPr>
        <p:spPr>
          <a:xfrm>
            <a:off x="1845310" y="460693"/>
            <a:ext cx="4572000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3200" u="sng" kern="0" dirty="0">
                <a:solidFill>
                  <a:srgbClr val="0033CC"/>
                </a:solidFill>
                <a:latin typeface="Comic Sans MS"/>
                <a:ea typeface="+mj-ea"/>
                <a:cs typeface="+mj-cs"/>
              </a:rPr>
              <a:t>School Uniform</a:t>
            </a:r>
            <a:endParaRPr lang="en-GB" dirty="0"/>
          </a:p>
        </p:txBody>
      </p:sp>
      <p:sp>
        <p:nvSpPr>
          <p:cNvPr id="3" name="TextBox 8">
            <a:extLst>
              <a:ext uri="{FF2B5EF4-FFF2-40B4-BE49-F238E27FC236}">
                <a16:creationId xmlns:a16="http://schemas.microsoft.com/office/drawing/2014/main" id="{83D66175-23F0-B574-5916-33698E7744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2279" y="4671913"/>
            <a:ext cx="5434772" cy="1785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sz="1800" b="1" dirty="0">
                <a:solidFill>
                  <a:srgbClr val="0000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Our uniform provider is Monkhouse:</a:t>
            </a:r>
          </a:p>
          <a:p>
            <a:pPr>
              <a:spcBef>
                <a:spcPct val="0"/>
              </a:spcBef>
              <a:buFontTx/>
              <a:buNone/>
            </a:pPr>
            <a:endParaRPr lang="en-GB" sz="1800" b="1" dirty="0">
              <a:solidFill>
                <a:srgbClr val="000000"/>
              </a:solidFill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GB" sz="1800" dirty="0">
                <a:solidFill>
                  <a:srgbClr val="221583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St John's Mead CE VC Primary School (URN-109229) – School</a:t>
            </a:r>
            <a:endParaRPr lang="en-GB" sz="1800" dirty="0">
              <a:solidFill>
                <a:srgbClr val="221583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endParaRPr lang="en-GB" altLang="en-US" sz="1800" dirty="0">
              <a:solidFill>
                <a:srgbClr val="000000"/>
              </a:solidFill>
              <a:latin typeface="SassoonCRInfant" panose="02010503020300020003" pitchFamily="2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rgbClr val="000000"/>
                </a:solidFill>
                <a:latin typeface="SassoonCRInfant" panose="02010503020300020003" pitchFamily="2" charset="0"/>
              </a:rPr>
              <a:t>Please ensure that you name everything 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61228" y="1432034"/>
            <a:ext cx="5476875" cy="21240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2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43475" y="3138387"/>
            <a:ext cx="6419850" cy="1609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7943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0656163-EAE5-2374-D30A-DE4329F9B5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/>
          <a:lstStyle/>
          <a:p>
            <a:r>
              <a:rPr lang="en-GB" dirty="0"/>
              <a:t>Forest School</a:t>
            </a:r>
          </a:p>
        </p:txBody>
      </p:sp>
      <p:sp>
        <p:nvSpPr>
          <p:cNvPr id="5" name="TextBox 6">
            <a:extLst>
              <a:ext uri="{FF2B5EF4-FFF2-40B4-BE49-F238E27FC236}">
                <a16:creationId xmlns:a16="http://schemas.microsoft.com/office/drawing/2014/main" id="{6B0314B1-96E0-ABFE-A632-243DB6EC14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08760" y="1263834"/>
            <a:ext cx="770572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800" b="1" dirty="0">
                <a:solidFill>
                  <a:srgbClr val="000000"/>
                </a:solidFill>
                <a:latin typeface="SassoonCRInfant" panose="02010503020300020003" pitchFamily="2" charset="0"/>
              </a:rPr>
              <a:t>“There is no such thing as bad weather, just a bad choice of clothes!”</a:t>
            </a:r>
            <a:endParaRPr lang="en-US" altLang="en-US" sz="2800" b="1" dirty="0">
              <a:solidFill>
                <a:srgbClr val="000000"/>
              </a:solidFill>
              <a:latin typeface="SassoonCRInfant" panose="02010503020300020003" pitchFamily="2" charset="0"/>
            </a:endParaRP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FC453A7E-A179-4AA8-80B0-5F53A694A8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8038" y="2866980"/>
            <a:ext cx="3857625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800" dirty="0">
                <a:solidFill>
                  <a:srgbClr val="000000"/>
                </a:solidFill>
                <a:latin typeface="SassoonCRInfant" panose="02010503020300020003" pitchFamily="2" charset="0"/>
              </a:rPr>
              <a:t>Please make sure that you supply your child with named waterproof clothes and wellies to be </a:t>
            </a:r>
            <a:r>
              <a:rPr lang="en-US" altLang="en-US" sz="2800" u="sng" dirty="0">
                <a:solidFill>
                  <a:srgbClr val="000000"/>
                </a:solidFill>
                <a:latin typeface="SassoonCRInfant" panose="02010503020300020003" pitchFamily="2" charset="0"/>
              </a:rPr>
              <a:t>kept in school </a:t>
            </a:r>
            <a:r>
              <a:rPr lang="en-US" altLang="en-US" sz="2800" dirty="0">
                <a:solidFill>
                  <a:srgbClr val="000000"/>
                </a:solidFill>
                <a:latin typeface="SassoonCRInfant" panose="02010503020300020003" pitchFamily="2" charset="0"/>
              </a:rPr>
              <a:t>for rainy day activities!</a:t>
            </a:r>
          </a:p>
        </p:txBody>
      </p:sp>
    </p:spTree>
    <p:extLst>
      <p:ext uri="{BB962C8B-B14F-4D97-AF65-F5344CB8AC3E}">
        <p14:creationId xmlns:p14="http://schemas.microsoft.com/office/powerpoint/2010/main" val="18066811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>
            <a:extLst>
              <a:ext uri="{FF2B5EF4-FFF2-40B4-BE49-F238E27FC236}">
                <a16:creationId xmlns:a16="http://schemas.microsoft.com/office/drawing/2014/main" id="{C933C70C-8456-B4A9-A91E-2726A5F16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426450" y="684053"/>
            <a:ext cx="4354434" cy="734415"/>
          </a:xfrm>
        </p:spPr>
        <p:txBody>
          <a:bodyPr>
            <a:noAutofit/>
          </a:bodyPr>
          <a:lstStyle/>
          <a:p>
            <a:r>
              <a:rPr lang="en-US" sz="3200" dirty="0"/>
              <a:t>A Day in Reception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75606ECD-7AF9-2E2E-81B9-A35090350E2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87" r="25725" b="1"/>
          <a:stretch/>
        </p:blipFill>
        <p:spPr bwMode="auto">
          <a:xfrm rot="720000">
            <a:off x="5705226" y="423365"/>
            <a:ext cx="4647699" cy="5472101"/>
          </a:xfrm>
          <a:custGeom>
            <a:avLst/>
            <a:gdLst>
              <a:gd name="connsiteX0" fmla="*/ 0 w 4643879"/>
              <a:gd name="connsiteY0" fmla="*/ 5462044 h 5462044"/>
              <a:gd name="connsiteX1" fmla="*/ 1160970 w 4643879"/>
              <a:gd name="connsiteY1" fmla="*/ 0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6146 w 4643879"/>
              <a:gd name="connsiteY2" fmla="*/ 8068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4634592 w 4643879"/>
              <a:gd name="connsiteY4" fmla="*/ 5460922 h 5462044"/>
              <a:gd name="connsiteX5" fmla="*/ 0 w 4643879"/>
              <a:gd name="connsiteY5" fmla="*/ 5462044 h 546204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72101 h 5472101"/>
              <a:gd name="connsiteX1" fmla="*/ 8345 w 4647218"/>
              <a:gd name="connsiteY1" fmla="*/ 21518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0 w 4647218"/>
              <a:gd name="connsiteY0" fmla="*/ 5472101 h 5472101"/>
              <a:gd name="connsiteX1" fmla="*/ 5908 w 4647218"/>
              <a:gd name="connsiteY1" fmla="*/ 22456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38412 w 4647699"/>
              <a:gd name="connsiteY4" fmla="*/ 5465839 h 5472101"/>
              <a:gd name="connsiteX5" fmla="*/ 481 w 4647699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43537 w 4647699"/>
              <a:gd name="connsiteY4" fmla="*/ 5464749 h 5472101"/>
              <a:gd name="connsiteX5" fmla="*/ 481 w 4647699"/>
              <a:gd name="connsiteY5" fmla="*/ 5472101 h 5472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47699" h="5472101">
                <a:moveTo>
                  <a:pt x="481" y="5472101"/>
                </a:moveTo>
                <a:cubicBezTo>
                  <a:pt x="4478" y="3656033"/>
                  <a:pt x="-2747" y="2037289"/>
                  <a:pt x="1250" y="221221"/>
                </a:cubicBezTo>
                <a:lnTo>
                  <a:pt x="1049359" y="0"/>
                </a:lnTo>
                <a:lnTo>
                  <a:pt x="4647699" y="4917"/>
                </a:lnTo>
                <a:cubicBezTo>
                  <a:pt x="4644603" y="1825224"/>
                  <a:pt x="4646633" y="3644442"/>
                  <a:pt x="4643537" y="5464749"/>
                </a:cubicBezTo>
                <a:lnTo>
                  <a:pt x="481" y="547210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858253" y="3972108"/>
            <a:ext cx="330467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Early years foundation stage (EYFS) statutory framework - GOV.UK (www.gov.uk)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47711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265</Words>
  <Application>Microsoft Office PowerPoint</Application>
  <PresentationFormat>Widescreen</PresentationFormat>
  <Paragraphs>27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SassoonCRInfant</vt:lpstr>
      <vt:lpstr>Office Theme</vt:lpstr>
      <vt:lpstr>PowerPoint Presentation</vt:lpstr>
      <vt:lpstr>PowerPoint Presentation</vt:lpstr>
      <vt:lpstr>PowerPoint Presentation</vt:lpstr>
      <vt:lpstr>PowerPoint Presentation</vt:lpstr>
      <vt:lpstr>Forest School</vt:lpstr>
      <vt:lpstr>A Day in Reception</vt:lpstr>
    </vt:vector>
  </TitlesOfParts>
  <Company>Integra Schools 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Amie Nicholson</dc:creator>
  <cp:lastModifiedBy>Charlotte Walter</cp:lastModifiedBy>
  <cp:revision>5</cp:revision>
  <dcterms:created xsi:type="dcterms:W3CDTF">2024-06-05T13:50:45Z</dcterms:created>
  <dcterms:modified xsi:type="dcterms:W3CDTF">2026-03-17T22:28:22Z</dcterms:modified>
</cp:coreProperties>
</file>