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2" r:id="rId3"/>
    <p:sldId id="273" r:id="rId4"/>
    <p:sldId id="270" r:id="rId5"/>
    <p:sldId id="272" r:id="rId6"/>
    <p:sldId id="274" r:id="rId7"/>
    <p:sldId id="276" r:id="rId8"/>
    <p:sldId id="275" r:id="rId9"/>
    <p:sldId id="271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D6DD94-9A7A-4125-97DC-195C3B848A2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E2BB19-D0EA-458B-A307-409CCE06A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79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360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055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48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787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539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5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566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791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03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11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54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BD5B9-CA61-4FEC-856C-1E2DD4B21E4D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0448C-09D3-4534-B76E-495D5A317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269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43989" y="3027384"/>
            <a:ext cx="6315782" cy="2387600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I Love Reading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454332" y="5443816"/>
            <a:ext cx="9144000" cy="1655762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XCCW Joined 1a" panose="03050602040000000000" pitchFamily="66" charset="0"/>
              </a:rPr>
              <a:t>Book Week 2019</a:t>
            </a:r>
            <a:endParaRPr lang="en-GB" sz="4400" dirty="0">
              <a:latin typeface="XCCW Joined 1a" panose="03050602040000000000" pitchFamily="66" charset="0"/>
            </a:endParaRPr>
          </a:p>
        </p:txBody>
      </p:sp>
      <p:pic>
        <p:nvPicPr>
          <p:cNvPr id="1026" name="Picture 2" descr="Image result for i love read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63" y="267450"/>
            <a:ext cx="5050434" cy="505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04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XCCW Joined 1a" panose="03050602040000000000" pitchFamily="66" charset="0"/>
              </a:rPr>
              <a:t>Children need to understand at least 98% of words in a text to comprehend comfortably!</a:t>
            </a:r>
            <a:endParaRPr lang="en-GB" sz="4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93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XCCW Joined 1a" panose="03050602040000000000" pitchFamily="66" charset="0"/>
              </a:rPr>
              <a:t>EYFS</a:t>
            </a:r>
            <a:endParaRPr lang="en-GB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3520" y="365125"/>
            <a:ext cx="6683326" cy="2310277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XCCW Joined 1a" panose="03050602040000000000" pitchFamily="66" charset="0"/>
              </a:rPr>
              <a:t>When the children are accessing words through phonics they then move onto the </a:t>
            </a:r>
            <a:r>
              <a:rPr lang="en-GB" dirty="0" smtClean="0">
                <a:latin typeface="XCCW Joined 1a" panose="03050602040000000000" pitchFamily="66" charset="0"/>
              </a:rPr>
              <a:t>RWI books</a:t>
            </a:r>
            <a:r>
              <a:rPr lang="en-GB" dirty="0" smtClean="0">
                <a:latin typeface="XCCW Joined 1a" panose="03050602040000000000" pitchFamily="66" charset="0"/>
              </a:rPr>
              <a:t>.</a:t>
            </a:r>
          </a:p>
          <a:p>
            <a:pPr marL="0" indent="0" algn="ctr">
              <a:buNone/>
            </a:pP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54" y="1520263"/>
            <a:ext cx="3649394" cy="4597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755" y="2508975"/>
            <a:ext cx="408622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732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495" y="172620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 smtClean="0">
                <a:latin typeface="XCCW Joined 1a" panose="03050602040000000000" pitchFamily="66" charset="0"/>
              </a:rPr>
              <a:t>RWI Guided Reading </a:t>
            </a:r>
            <a:endParaRPr lang="en-GB" sz="3200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854" y="2743199"/>
            <a:ext cx="10852484" cy="240631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5 times a week for 20 minutes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Children are taught in groups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Each set of books has 12 books to complete with a mixture of fiction and non fiction texts.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The books relate to sounds they are currently learning in phonics. There is a clear progression therefore children are not faced with digraphs, phonemes and split digraphs they have not seen before.</a:t>
            </a:r>
            <a:endParaRPr lang="en-GB" sz="2000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400" y="172620"/>
            <a:ext cx="5281864" cy="356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2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u="sng" dirty="0" smtClean="0">
                <a:latin typeface="XCCW Joined 1a" panose="03050602040000000000" pitchFamily="66" charset="0"/>
              </a:rPr>
              <a:t>Taking RWI Guided Reading Books </a:t>
            </a:r>
            <a:r>
              <a:rPr lang="en-GB" sz="3200" b="1" u="sng" dirty="0">
                <a:latin typeface="XCCW Joined 1a" panose="03050602040000000000" pitchFamily="66" charset="0"/>
              </a:rPr>
              <a:t>H</a:t>
            </a:r>
            <a:r>
              <a:rPr lang="en-GB" sz="3200" b="1" u="sng" dirty="0" smtClean="0">
                <a:latin typeface="XCCW Joined 1a" panose="03050602040000000000" pitchFamily="66" charset="0"/>
              </a:rPr>
              <a:t>ome</a:t>
            </a:r>
            <a:endParaRPr lang="en-GB" sz="3200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853" y="1690687"/>
            <a:ext cx="11028947" cy="491464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 smtClean="0">
                <a:latin typeface="XCCW Joined 1a" panose="03050602040000000000" pitchFamily="66" charset="0"/>
              </a:rPr>
              <a:t>Children are given a paper copy of their guided reading book to bring home to share.</a:t>
            </a:r>
          </a:p>
          <a:p>
            <a:pPr marL="0" indent="0">
              <a:lnSpc>
                <a:spcPct val="110000"/>
              </a:lnSpc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pPr>
              <a:lnSpc>
                <a:spcPct val="110000"/>
              </a:lnSpc>
            </a:pPr>
            <a:r>
              <a:rPr lang="en-GB" dirty="0" smtClean="0">
                <a:latin typeface="XCCW Joined 1a" panose="03050602040000000000" pitchFamily="66" charset="0"/>
              </a:rPr>
              <a:t>The children will have developed their fluency of reading this book therefore at home you should focus on asking your child questions about the text to further their understanding.</a:t>
            </a:r>
          </a:p>
          <a:p>
            <a:pPr marL="0" indent="0">
              <a:lnSpc>
                <a:spcPct val="110000"/>
              </a:lnSpc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pPr>
              <a:lnSpc>
                <a:spcPct val="110000"/>
              </a:lnSpc>
            </a:pPr>
            <a:r>
              <a:rPr lang="en-GB" dirty="0" smtClean="0">
                <a:latin typeface="XCCW Joined 1a" panose="03050602040000000000" pitchFamily="66" charset="0"/>
              </a:rPr>
              <a:t>However, we do ask that they are returned on time and in the same condition.</a:t>
            </a:r>
            <a:endParaRPr lang="en-GB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987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Inside a RWI </a:t>
            </a:r>
            <a:r>
              <a:rPr lang="en-GB" b="1" u="sng" dirty="0">
                <a:latin typeface="XCCW Joined 1a" panose="03050602040000000000" pitchFamily="66" charset="0"/>
              </a:rPr>
              <a:t>G</a:t>
            </a:r>
            <a:r>
              <a:rPr lang="en-GB" b="1" u="sng" dirty="0" smtClean="0">
                <a:latin typeface="XCCW Joined 1a" panose="03050602040000000000" pitchFamily="66" charset="0"/>
              </a:rPr>
              <a:t>uided Reading Book</a:t>
            </a:r>
            <a:endParaRPr lang="en-GB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7991" y="1561514"/>
            <a:ext cx="5994009" cy="421327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1a" panose="03050602040000000000" pitchFamily="66" charset="0"/>
              </a:rPr>
              <a:t>Start with speed sounds.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XCCW Joined 1a" panose="03050602040000000000" pitchFamily="66" charset="0"/>
              </a:rPr>
              <a:t>C</a:t>
            </a:r>
            <a:r>
              <a:rPr lang="en-GB" dirty="0" smtClean="0">
                <a:latin typeface="XCCW Joined 1a" panose="03050602040000000000" pitchFamily="66" charset="0"/>
              </a:rPr>
              <a:t>hildren to say the sound out loud if they struggle with a sound come back to it.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1a" panose="03050602040000000000" pitchFamily="66" charset="0"/>
              </a:rPr>
              <a:t>                   </a:t>
            </a:r>
          </a:p>
          <a:p>
            <a:pPr marL="0" indent="0">
              <a:buNone/>
            </a:pPr>
            <a:r>
              <a:rPr lang="en-GB" dirty="0" smtClean="0">
                <a:latin typeface="XCCW Joined 1a" panose="03050602040000000000" pitchFamily="66" charset="0"/>
              </a:rPr>
              <a:t>Story green words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7281" y="4327743"/>
            <a:ext cx="4000059" cy="21783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2121" y="1690688"/>
            <a:ext cx="5690380" cy="224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170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95" y="3905544"/>
            <a:ext cx="4083206" cy="25915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3295" y="224438"/>
            <a:ext cx="3986093" cy="26453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834597" y="420311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XCCW Joined 1a" panose="03050602040000000000" pitchFamily="66" charset="0"/>
              </a:rPr>
              <a:t>Speedy green word - Very last page of the book</a:t>
            </a:r>
          </a:p>
        </p:txBody>
      </p:sp>
      <p:sp>
        <p:nvSpPr>
          <p:cNvPr id="7" name="Rectangle 6"/>
          <p:cNvSpPr/>
          <p:nvPr/>
        </p:nvSpPr>
        <p:spPr>
          <a:xfrm>
            <a:off x="4936341" y="1547123"/>
            <a:ext cx="50898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XCCW Joined 1a" panose="03050602040000000000" pitchFamily="66" charset="0"/>
              </a:rPr>
              <a:t>Red words (Tricky words)</a:t>
            </a:r>
          </a:p>
        </p:txBody>
      </p:sp>
    </p:spTree>
    <p:extLst>
      <p:ext uri="{BB962C8B-B14F-4D97-AF65-F5344CB8AC3E}">
        <p14:creationId xmlns:p14="http://schemas.microsoft.com/office/powerpoint/2010/main" val="2891083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268" y="4304798"/>
            <a:ext cx="4343400" cy="22669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53527" y="4820198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XCCW Joined 1a" panose="03050602040000000000" pitchFamily="66" charset="0"/>
              </a:rPr>
              <a:t>Finally ask questions about the text there are questions printed inside the book usually found on Page 14.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268" y="409937"/>
            <a:ext cx="4343400" cy="25689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07470" y="1132452"/>
            <a:ext cx="4875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XCCW Joined 1a" panose="03050602040000000000" pitchFamily="66" charset="0"/>
              </a:rPr>
              <a:t>Read through the text</a:t>
            </a:r>
          </a:p>
        </p:txBody>
      </p:sp>
    </p:spTree>
    <p:extLst>
      <p:ext uri="{BB962C8B-B14F-4D97-AF65-F5344CB8AC3E}">
        <p14:creationId xmlns:p14="http://schemas.microsoft.com/office/powerpoint/2010/main" val="4015522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677" y="365125"/>
            <a:ext cx="11213123" cy="1325563"/>
          </a:xfrm>
        </p:spPr>
        <p:txBody>
          <a:bodyPr>
            <a:normAutofit/>
          </a:bodyPr>
          <a:lstStyle/>
          <a:p>
            <a:r>
              <a:rPr lang="en-GB" sz="3600" b="1" u="sng" dirty="0" smtClean="0">
                <a:latin typeface="XCCW Joined 1a" panose="03050602040000000000" pitchFamily="66" charset="0"/>
              </a:rPr>
              <a:t>Year 2 -  </a:t>
            </a:r>
            <a:r>
              <a:rPr lang="en-GB" sz="3600" b="1" u="sng" smtClean="0">
                <a:latin typeface="XCCW Joined 1a" panose="03050602040000000000" pitchFamily="66" charset="0"/>
              </a:rPr>
              <a:t>Whole </a:t>
            </a:r>
            <a:r>
              <a:rPr lang="en-GB" sz="3600" b="1" u="sng">
                <a:latin typeface="XCCW Joined 1a" panose="03050602040000000000" pitchFamily="66" charset="0"/>
              </a:rPr>
              <a:t>C</a:t>
            </a:r>
            <a:r>
              <a:rPr lang="en-GB" sz="3600" b="1" u="sng" smtClean="0">
                <a:latin typeface="XCCW Joined 1a" panose="03050602040000000000" pitchFamily="66" charset="0"/>
              </a:rPr>
              <a:t>lass Guided </a:t>
            </a:r>
            <a:r>
              <a:rPr lang="en-GB" sz="3600" b="1" u="sng" dirty="0">
                <a:latin typeface="XCCW Joined 1a" panose="03050602040000000000" pitchFamily="66" charset="0"/>
              </a:rPr>
              <a:t>R</a:t>
            </a:r>
            <a:r>
              <a:rPr lang="en-GB" sz="3600" b="1" u="sng" smtClean="0">
                <a:latin typeface="XCCW Joined 1a" panose="03050602040000000000" pitchFamily="66" charset="0"/>
              </a:rPr>
              <a:t>eading </a:t>
            </a:r>
            <a:endParaRPr lang="en-GB" sz="3600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8168"/>
            <a:ext cx="10515600" cy="4588795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Taught in groups</a:t>
            </a: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Over a series of lessons children will focus on an extract or a whole text. </a:t>
            </a: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They will develop skills to help progress their comprehension of what they are reading. </a:t>
            </a:r>
            <a:endParaRPr lang="en-GB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233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663" y="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latin typeface="XCCW Joined 1a" panose="03050602040000000000" pitchFamily="66" charset="0"/>
              </a:rPr>
              <a:t/>
            </a:r>
            <a:br>
              <a:rPr lang="en-GB" b="1" u="sng" dirty="0" smtClean="0">
                <a:latin typeface="XCCW Joined 1a" panose="03050602040000000000" pitchFamily="66" charset="0"/>
              </a:rPr>
            </a:br>
            <a:r>
              <a:rPr lang="en-GB" dirty="0" smtClean="0">
                <a:solidFill>
                  <a:srgbClr val="FF6600"/>
                </a:solidFill>
                <a:latin typeface="XCCW Joined 1a" panose="03050602040000000000" pitchFamily="66" charset="0"/>
              </a:rPr>
              <a:t/>
            </a:r>
            <a:br>
              <a:rPr lang="en-GB" dirty="0" smtClean="0">
                <a:solidFill>
                  <a:srgbClr val="FF6600"/>
                </a:solidFill>
                <a:latin typeface="XCCW Joined 1a" panose="03050602040000000000" pitchFamily="66" charset="0"/>
              </a:rPr>
            </a:br>
            <a:r>
              <a:rPr lang="en-GB" b="1" u="sng" dirty="0" smtClean="0">
                <a:solidFill>
                  <a:srgbClr val="FFC000"/>
                </a:solidFill>
                <a:latin typeface="XCCW Joined 1a" panose="03050602040000000000" pitchFamily="66" charset="0"/>
              </a:rPr>
              <a:t>Predict</a:t>
            </a:r>
            <a:endParaRPr lang="en-GB" b="1" u="sng" dirty="0">
              <a:solidFill>
                <a:srgbClr val="FFC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663" y="1452646"/>
            <a:ext cx="10515600" cy="4351338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Front cover – title, illustrations </a:t>
            </a:r>
          </a:p>
          <a:p>
            <a:r>
              <a:rPr lang="en-GB" dirty="0" smtClean="0">
                <a:latin typeface="XCCW Joined 1a" panose="03050602040000000000" pitchFamily="66" charset="0"/>
              </a:rPr>
              <a:t>Blurb (Synopsis) – gives a preview of what the text is about.</a:t>
            </a:r>
          </a:p>
          <a:p>
            <a:r>
              <a:rPr lang="en-GB" dirty="0" smtClean="0">
                <a:latin typeface="XCCW Joined 1a" panose="03050602040000000000" pitchFamily="66" charset="0"/>
              </a:rPr>
              <a:t>Children predict what is going to happen next.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Example activity:</a:t>
            </a:r>
          </a:p>
          <a:p>
            <a:endParaRPr lang="en-GB" dirty="0" smtClean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616" y="3628315"/>
            <a:ext cx="2169694" cy="303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2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XCCW Joined 1a" panose="03050602040000000000" pitchFamily="66" charset="0"/>
              </a:rPr>
              <a:t>Summarise </a:t>
            </a:r>
            <a:endParaRPr lang="en-GB" dirty="0">
              <a:solidFill>
                <a:srgbClr val="FFFF00"/>
              </a:solidFill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7" y="1299410"/>
            <a:ext cx="8831180" cy="5317958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Children may be asked to put events into an order verbally, numbering events or using story maps</a:t>
            </a: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In non-fiction, this may included summarising paragraphs of the main events which have happened.</a:t>
            </a: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In fiction, this could include summarising characters’ traits both internally and externally.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130" y="1828798"/>
            <a:ext cx="2955189" cy="355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7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XCCW Joined 1a" panose="03050602040000000000" pitchFamily="66" charset="0"/>
              </a:rPr>
              <a:t>Language</a:t>
            </a:r>
            <a:endParaRPr lang="en-GB" dirty="0">
              <a:solidFill>
                <a:srgbClr val="7030A0"/>
              </a:solidFill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26705" cy="4351338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Children may be asked to explain what a word means.</a:t>
            </a: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They may also be asked to copy a word / phrase </a:t>
            </a:r>
            <a:r>
              <a:rPr lang="en-GB" dirty="0" err="1" smtClean="0">
                <a:latin typeface="XCCW Joined 1a" panose="03050602040000000000" pitchFamily="66" charset="0"/>
              </a:rPr>
              <a:t>etc</a:t>
            </a:r>
            <a:r>
              <a:rPr lang="en-GB" dirty="0" smtClean="0">
                <a:latin typeface="XCCW Joined 1a" panose="03050602040000000000" pitchFamily="66" charset="0"/>
              </a:rPr>
              <a:t> which means a certain thing. 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630153"/>
            <a:ext cx="593407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88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695" y="-15057"/>
            <a:ext cx="10515600" cy="1325563"/>
          </a:xfrm>
        </p:spPr>
        <p:txBody>
          <a:bodyPr/>
          <a:lstStyle/>
          <a:p>
            <a:r>
              <a:rPr lang="en-GB" dirty="0" smtClean="0">
                <a:solidFill>
                  <a:srgbClr val="0000FF"/>
                </a:solidFill>
                <a:latin typeface="XCCW Joined 1a" panose="03050602040000000000" pitchFamily="66" charset="0"/>
              </a:rPr>
              <a:t>Retrieval and Inference</a:t>
            </a: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979" y="1103730"/>
            <a:ext cx="10515600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Retrieval means taking the answer directly from the text. </a:t>
            </a: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Inference means reading between the lines – it may be implied implicitly or explicitly by the author.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Inference questions tend to be where children need to give a point and evidence.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8" y="1579529"/>
            <a:ext cx="4920918" cy="2049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82" y="5392745"/>
            <a:ext cx="5889707" cy="122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853" y="131056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XCCW Joined 1a" panose="03050602040000000000" pitchFamily="66" charset="0"/>
              </a:rPr>
              <a:t>Activities</a:t>
            </a:r>
            <a:endParaRPr lang="en-GB" b="1" u="sng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853" y="1227222"/>
            <a:ext cx="11586410" cy="522170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dirty="0" smtClean="0">
                <a:latin typeface="XCCW Joined 1a" panose="03050602040000000000" pitchFamily="66" charset="0"/>
              </a:rPr>
              <a:t>At the back of the hall there are tables set up with a selection of resources we use in Guided </a:t>
            </a:r>
            <a:r>
              <a:rPr lang="en-GB" b="1" dirty="0">
                <a:latin typeface="XCCW Joined 1a" panose="03050602040000000000" pitchFamily="66" charset="0"/>
              </a:rPr>
              <a:t>R</a:t>
            </a:r>
            <a:r>
              <a:rPr lang="en-GB" b="1" dirty="0" smtClean="0">
                <a:latin typeface="XCCW Joined 1a" panose="03050602040000000000" pitchFamily="66" charset="0"/>
              </a:rPr>
              <a:t>eading at St John’s Mead. Please feel free to use the remaining time of this workshop to look at them.</a:t>
            </a:r>
          </a:p>
          <a:p>
            <a:pPr marL="0" indent="0">
              <a:buNone/>
            </a:pPr>
            <a:endParaRPr lang="en-GB" dirty="0" smtClean="0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GB" dirty="0" smtClean="0">
                <a:solidFill>
                  <a:srgbClr val="0000FF"/>
                </a:solidFill>
                <a:latin typeface="XCCW Joined 1a" panose="03050602040000000000" pitchFamily="66" charset="0"/>
              </a:rPr>
              <a:t>There are some reading book marks available for you to take home that will provide prompts of how to ask questions.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00FF"/>
                </a:solidFill>
                <a:latin typeface="XCCW Joined 1a" panose="03050602040000000000" pitchFamily="66" charset="0"/>
              </a:rPr>
              <a:t>If you have </a:t>
            </a:r>
            <a:r>
              <a:rPr lang="en-GB" smtClean="0">
                <a:solidFill>
                  <a:srgbClr val="0000FF"/>
                </a:solidFill>
                <a:latin typeface="XCCW Joined 1a" panose="03050602040000000000" pitchFamily="66" charset="0"/>
              </a:rPr>
              <a:t>any </a:t>
            </a:r>
            <a:r>
              <a:rPr lang="en-GB" smtClean="0">
                <a:solidFill>
                  <a:srgbClr val="0000FF"/>
                </a:solidFill>
                <a:latin typeface="XCCW Joined 1a" panose="03050602040000000000" pitchFamily="66" charset="0"/>
              </a:rPr>
              <a:t>further questions </a:t>
            </a:r>
            <a:r>
              <a:rPr lang="en-GB" dirty="0" smtClean="0">
                <a:solidFill>
                  <a:srgbClr val="0000FF"/>
                </a:solidFill>
                <a:latin typeface="XCCW Joined 1a" panose="03050602040000000000" pitchFamily="66" charset="0"/>
              </a:rPr>
              <a:t>please ask </a:t>
            </a:r>
            <a:r>
              <a:rPr lang="en-GB" dirty="0" smtClean="0">
                <a:solidFill>
                  <a:srgbClr val="0000FF"/>
                </a:solidFill>
                <a:latin typeface="XCCW Joined 1a" panose="03050602040000000000" pitchFamily="66" charset="0"/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0000FF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90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525</Words>
  <Application>Microsoft Office PowerPoint</Application>
  <PresentationFormat>Widescreen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Wingdings</vt:lpstr>
      <vt:lpstr>XCCW Joined 1a</vt:lpstr>
      <vt:lpstr>Office Theme</vt:lpstr>
      <vt:lpstr>I Love Reading</vt:lpstr>
      <vt:lpstr>PowerPoint Presentation</vt:lpstr>
      <vt:lpstr>EYFS</vt:lpstr>
      <vt:lpstr>RWI Guided Reading </vt:lpstr>
      <vt:lpstr>Taking RWI Guided Reading Books Home</vt:lpstr>
      <vt:lpstr>Inside a RWI Guided Reading Book</vt:lpstr>
      <vt:lpstr>PowerPoint Presentation</vt:lpstr>
      <vt:lpstr>PowerPoint Presentation</vt:lpstr>
      <vt:lpstr>Year 2 -  Whole Class Guided Reading </vt:lpstr>
      <vt:lpstr>  Predict</vt:lpstr>
      <vt:lpstr>Summarise </vt:lpstr>
      <vt:lpstr>Language</vt:lpstr>
      <vt:lpstr>Retrieval and Inference</vt:lpstr>
      <vt:lpstr>Activities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Heroes and Villains</dc:title>
  <dc:creator>Emma Galsworthy</dc:creator>
  <cp:lastModifiedBy>Christie Harris</cp:lastModifiedBy>
  <cp:revision>31</cp:revision>
  <dcterms:created xsi:type="dcterms:W3CDTF">2018-10-09T10:33:13Z</dcterms:created>
  <dcterms:modified xsi:type="dcterms:W3CDTF">2019-11-10T20:39:56Z</dcterms:modified>
</cp:coreProperties>
</file>