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5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58617F-262E-468A-882D-C8EBDFD88402}" v="132" dt="2024-09-24T10:17:12.5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B82AD9-7747-4E99-84FA-3031C9067F99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29680E-7536-465D-99CB-06209297D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783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9680E-7536-465D-99CB-06209297D53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673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9680E-7536-465D-99CB-06209297D53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900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264B2-B3FF-9F13-0338-09311D7C69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8A95FF-229C-4361-FC91-6182298C87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C71ACF-6C3B-4031-D6B2-643094E71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D3D-2597-472B-A8AA-C324DEC83B9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39F9C1-0743-56C0-92FF-70A5AF86B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C7F4A2-3B87-5793-0CA8-D52CF3FDB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9F2B-7D4E-41B8-A0EE-79389442E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0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4EDDC-B30D-C9A4-9465-F411537B9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0C177-0269-D0CD-FC99-8F071515A5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84F1EB-E190-6806-6A8E-4ADB67AEF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D3D-2597-472B-A8AA-C324DEC83B9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D7DB1E-DCEE-9A68-66FD-77AC8D6AB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AE3852-5580-A0F8-8C89-1AE1C114A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9F2B-7D4E-41B8-A0EE-79389442E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66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FE643-1AE7-601F-A35F-54335E4FD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29D949-D9A2-8299-FB71-FB9F617C52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F8FB2-B5D5-F20D-9339-7DFF5AECA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D3D-2597-472B-A8AA-C324DEC83B9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EEACE-9C15-E32A-AB05-44994A00A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A1F5D6-76B1-9A5E-DCB9-F4027074A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9F2B-7D4E-41B8-A0EE-79389442E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56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7606D-47D0-0B0B-4943-DD724B97E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8098C-750F-D9FC-65AD-300578ABA2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260264-2F03-864E-44E2-5316F37035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FE5952-BF82-3E57-CA32-80C80337C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D3D-2597-472B-A8AA-C324DEC83B9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54396E-1389-8223-E85C-9CCF20BDE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424469-DFB4-F3E7-660B-8E621B333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9F2B-7D4E-41B8-A0EE-79389442E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5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F1908-29AC-E3EC-A412-E69C4E7D2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18AB77-FDA5-0C69-F99D-AEE139880D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EF2C78-29C2-61B5-3F8B-A94A44540B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4C5B00-9233-28D4-BC96-449E36AD48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ACC6DF-F8FB-112F-6500-0546472CAD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7E87E88-03C9-0624-B17B-CD80BC48F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D3D-2597-472B-A8AA-C324DEC83B9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4150D2-9FBA-07F4-C877-1CFA59938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E9CC21-7106-F9FA-8DCD-6B8AEEBA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9F2B-7D4E-41B8-A0EE-79389442E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363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699B4-0E1E-3DFC-7B4E-84B814F1B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3EA345-B239-5907-0B94-196FDD840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D3D-2597-472B-A8AA-C324DEC83B9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4708CE-4324-B69F-D3D5-503E3ABE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2EEF04-4513-816A-7710-A02521184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9F2B-7D4E-41B8-A0EE-79389442E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61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ACB752-EFB6-A022-AA7C-26B288383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D3D-2597-472B-A8AA-C324DEC83B9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F8A7FB-BE28-8CFB-A442-08C94DF51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2377DF-6C63-86AA-F7C5-139F592D6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9F2B-7D4E-41B8-A0EE-79389442E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56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7F2D3-1DB7-C6B0-A443-E7352D557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5AEFDC-83FE-667F-A8E1-37FA18A79B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010F5C-D2CD-3A9B-260F-8D6A1243E3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FDD7E0-0D99-F79C-6C0E-EB0CD9BA9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D3D-2597-472B-A8AA-C324DEC83B9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B44DAB-51FA-479E-498D-579892209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A71785-FB84-9EBA-CD66-A99C2962F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9F2B-7D4E-41B8-A0EE-79389442E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85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3FFF8-E91A-11C1-B385-0C7F5AA32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9483EE-FED3-F62D-44C0-4BBCC9A948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65C4B4-AAA3-29DC-6693-CD5196D20D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83A87B-DACF-C0FB-859B-0047BA231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D3D-2597-472B-A8AA-C324DEC83B9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77E6F2-0AE8-A352-FA03-C86E9D407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D36533-51E7-C822-BEE0-6410FE12A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9F2B-7D4E-41B8-A0EE-79389442E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17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DCB0B-5D99-BEE1-B119-483D652E1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6977CF-C77D-954D-6736-2857913870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FF3A5-D074-1834-06C7-FC17F9E78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D3D-2597-472B-A8AA-C324DEC83B9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67E21A-F843-8FCE-73CC-B5813BB57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96009B-8ADA-DCEC-CCFA-1286EAAB8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9F2B-7D4E-41B8-A0EE-79389442E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82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9CCF81-EB66-DD50-6693-17F8259CFE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51105D-1B8A-89A1-376E-FCC80D3397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DCF233-4820-9CBF-6BFE-7A75B02B6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D3D-2597-472B-A8AA-C324DEC83B9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C1C9E9-62CF-99DA-1F67-C45402701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B02EA0-D68E-2FBD-48B7-012BDC7DA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19F2B-7D4E-41B8-A0EE-79389442E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7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C4E13667-3690-4054-B0F1-955DBAB45A13}" type="datetime1">
              <a:rPr lang="en-US" smtClean="0"/>
              <a:t>9/24/2024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‘Valuing Effort, Valuing Others, Valuing Self'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13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3E873-9156-496D-B454-6C4B79951F5A}" type="datetime1">
              <a:rPr lang="en-US" smtClean="0"/>
              <a:t>9/24/2024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‘Valuing Effort, Valuing Others, Valuing Self'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94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F5CF6FE-9FBF-40BB-85CB-B92E1D803C2D}" type="datetime1">
              <a:rPr lang="en-US" smtClean="0"/>
              <a:t>9/24/2024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‘Valuing Effort, Valuing Others, Valuing Self'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755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D93C062-BF9A-4323-B8B7-D77481131111}" type="datetime1">
              <a:rPr lang="en-US" smtClean="0"/>
              <a:t>9/24/2024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r>
              <a:rPr lang="en-GB"/>
              <a:t>‘Valuing Effort, Valuing Others, Valuing Self'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81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766EB616-05CF-4D67-8852-EE24914F4722}" type="datetime1">
              <a:rPr lang="en-US" smtClean="0"/>
              <a:t>9/24/2024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r>
              <a:rPr lang="en-GB"/>
              <a:t>‘Valuing Effort, Valuing Others, Valuing Self'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808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F2A13-942D-476B-879C-22296B0EF5AD}" type="datetime1">
              <a:rPr lang="en-US" smtClean="0"/>
              <a:t>9/24/2024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‘Valuing Effort, Valuing Others, Valuing Self'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72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A0F4E0D8-A3FB-462E-A913-438F1654AC68}" type="datetime1">
              <a:rPr lang="en-US" smtClean="0"/>
              <a:t>9/24/2024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r>
              <a:rPr lang="en-GB"/>
              <a:t>‘Valuing Effort, Valuing Others, Valuing Self'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79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4DF74-4D60-482D-831F-6F044AB82B69}" type="datetime1">
              <a:rPr lang="en-US" smtClean="0"/>
              <a:t>9/24/2024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‘Valuing Effort, Valuing Others, Valuing Self'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64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7D083FCF-D606-4301-9E4D-C8352290842B}" type="datetime1">
              <a:rPr lang="en-US" smtClean="0"/>
              <a:t>9/24/2024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r>
              <a:rPr lang="en-GB"/>
              <a:t>‘Valuing Effort, Valuing Others, Valuing Self'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88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D4164-4974-4344-B3B6-7FD1F8ADFDAE}" type="datetime1">
              <a:rPr lang="en-US" smtClean="0"/>
              <a:t>9/24/2024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‘Valuing Effort, Valuing Others, Valuing Self'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30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2DA3DB18-0DAF-46FF-AB60-E30BB7348951}" type="datetime1">
              <a:rPr lang="en-US" smtClean="0"/>
              <a:t>9/24/2024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r>
              <a:rPr lang="en-GB"/>
              <a:t>‘Valuing Effort, Valuing Others, Valuing Self'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8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F0DD00-F23A-12DC-22F5-870780C90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4D8530-78C0-F135-FE38-29D4F60753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D9FDD6-5BB7-FFE7-EE2D-07EF71D0EE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C98D3D-2597-472B-A8AA-C324DEC83B9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37532-A6D3-647E-A49D-5D9BD7B8D7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FBD27F-AE45-CC7A-82A1-9594584D75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219F2B-7D4E-41B8-A0EE-79389442EE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126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D0116-0C53-4B34-92BA-64B97C747643}" type="datetime1">
              <a:rPr lang="en-US" smtClean="0"/>
              <a:t>9/24/2024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‘Valuing Effort, Valuing Others, Valuing Self'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392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  <p:hf sldNum="0" hdr="0" dt="0"/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SassoonCRInfant" panose="02010503020300020003" pitchFamily="2" charset="0"/>
              </a:rPr>
              <a:t>St. John’s Mead Primary School Reception Unit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‘</a:t>
            </a: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Valuing Effort, Valuing Others, Valuing Self</a:t>
            </a:r>
            <a:r>
              <a:rPr lang="en-GB" sz="2400" dirty="0">
                <a:solidFill>
                  <a:prstClr val="black">
                    <a:tint val="75000"/>
                  </a:prstClr>
                </a:solidFill>
                <a:latin typeface="SassoonCRInfant" panose="02010503020300020003" pitchFamily="2" charset="0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pic>
        <p:nvPicPr>
          <p:cNvPr id="5" name="Picture 4" descr="New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436" y="3954780"/>
            <a:ext cx="2422255" cy="20858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051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2D3D146F-BBA7-4FF8-AFD9-FB969DA82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361F99BD-EAC4-40B0-8735-02B721F54F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Freeform 6">
              <a:extLst>
                <a:ext uri="{FF2B5EF4-FFF2-40B4-BE49-F238E27FC236}">
                  <a16:creationId xmlns:a16="http://schemas.microsoft.com/office/drawing/2014/main" id="{EFCD895D-F2AF-4320-BDEE-D23E4457B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Freeform 7">
              <a:extLst>
                <a:ext uri="{FF2B5EF4-FFF2-40B4-BE49-F238E27FC236}">
                  <a16:creationId xmlns:a16="http://schemas.microsoft.com/office/drawing/2014/main" id="{7518D1B9-960B-44AE-9640-BF59858AC2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Freeform 8">
              <a:extLst>
                <a:ext uri="{FF2B5EF4-FFF2-40B4-BE49-F238E27FC236}">
                  <a16:creationId xmlns:a16="http://schemas.microsoft.com/office/drawing/2014/main" id="{4B0C4D64-BF47-4E10-A344-806B22E8CF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id="{E22BFDAB-9D0A-41C8-B375-D0A2C6096D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Freeform 10">
              <a:extLst>
                <a:ext uri="{FF2B5EF4-FFF2-40B4-BE49-F238E27FC236}">
                  <a16:creationId xmlns:a16="http://schemas.microsoft.com/office/drawing/2014/main" id="{3AFF9EA6-E6AA-4B19-BADA-8ACEEEBCBB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Freeform 11">
              <a:extLst>
                <a:ext uri="{FF2B5EF4-FFF2-40B4-BE49-F238E27FC236}">
                  <a16:creationId xmlns:a16="http://schemas.microsoft.com/office/drawing/2014/main" id="{E8278B97-81B7-4F8C-B2E9-7ACFD859B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Freeform 12">
              <a:extLst>
                <a:ext uri="{FF2B5EF4-FFF2-40B4-BE49-F238E27FC236}">
                  <a16:creationId xmlns:a16="http://schemas.microsoft.com/office/drawing/2014/main" id="{8F164BC0-23B0-46D0-998B-331CD8A6C5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Freeform 13">
              <a:extLst>
                <a:ext uri="{FF2B5EF4-FFF2-40B4-BE49-F238E27FC236}">
                  <a16:creationId xmlns:a16="http://schemas.microsoft.com/office/drawing/2014/main" id="{0DD01883-3102-45CA-9987-E4E7FFC4FF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Freeform 14">
              <a:extLst>
                <a:ext uri="{FF2B5EF4-FFF2-40B4-BE49-F238E27FC236}">
                  <a16:creationId xmlns:a16="http://schemas.microsoft.com/office/drawing/2014/main" id="{FC86E339-1D06-4235-AA45-E1E7D0D54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Freeform 15">
              <a:extLst>
                <a:ext uri="{FF2B5EF4-FFF2-40B4-BE49-F238E27FC236}">
                  <a16:creationId xmlns:a16="http://schemas.microsoft.com/office/drawing/2014/main" id="{5683D1D9-BAA4-45B1-A034-77EE8A4546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Freeform 16">
              <a:extLst>
                <a:ext uri="{FF2B5EF4-FFF2-40B4-BE49-F238E27FC236}">
                  <a16:creationId xmlns:a16="http://schemas.microsoft.com/office/drawing/2014/main" id="{7E708C5D-7300-4793-9E60-91941D93AF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Freeform 17">
              <a:extLst>
                <a:ext uri="{FF2B5EF4-FFF2-40B4-BE49-F238E27FC236}">
                  <a16:creationId xmlns:a16="http://schemas.microsoft.com/office/drawing/2014/main" id="{DF366556-A5E2-4806-84DE-84289CC793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Freeform 18">
              <a:extLst>
                <a:ext uri="{FF2B5EF4-FFF2-40B4-BE49-F238E27FC236}">
                  <a16:creationId xmlns:a16="http://schemas.microsoft.com/office/drawing/2014/main" id="{A65A5F4C-BA98-4154-AFC9-7503486309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Freeform 19">
              <a:extLst>
                <a:ext uri="{FF2B5EF4-FFF2-40B4-BE49-F238E27FC236}">
                  <a16:creationId xmlns:a16="http://schemas.microsoft.com/office/drawing/2014/main" id="{24A4F33A-F45E-4C9A-A79E-CAC9710DE1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Freeform 20">
              <a:extLst>
                <a:ext uri="{FF2B5EF4-FFF2-40B4-BE49-F238E27FC236}">
                  <a16:creationId xmlns:a16="http://schemas.microsoft.com/office/drawing/2014/main" id="{AEA0EDFE-B128-4FF9-B144-287B6B5F2D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Freeform 21">
              <a:extLst>
                <a:ext uri="{FF2B5EF4-FFF2-40B4-BE49-F238E27FC236}">
                  <a16:creationId xmlns:a16="http://schemas.microsoft.com/office/drawing/2014/main" id="{931D7A09-9535-44B2-855A-AB906D3CEC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Freeform 22">
              <a:extLst>
                <a:ext uri="{FF2B5EF4-FFF2-40B4-BE49-F238E27FC236}">
                  <a16:creationId xmlns:a16="http://schemas.microsoft.com/office/drawing/2014/main" id="{D02EA9DF-0B80-4EDA-BA38-B8DBCB1E43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Freeform 23">
              <a:extLst>
                <a:ext uri="{FF2B5EF4-FFF2-40B4-BE49-F238E27FC236}">
                  <a16:creationId xmlns:a16="http://schemas.microsoft.com/office/drawing/2014/main" id="{DE62E76C-A3AC-4D36-AA4B-3C61D43085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CF43465F-0E92-4E15-89B7-DED36045B0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F4050863-EDFB-44C3-A9AE-BBEAD29E3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3" name="Isosceles Triangle 92">
              <a:extLst>
                <a:ext uri="{FF2B5EF4-FFF2-40B4-BE49-F238E27FC236}">
                  <a16:creationId xmlns:a16="http://schemas.microsoft.com/office/drawing/2014/main" id="{D76397A3-ACF2-4D9C-9310-90DBB0F39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3A13A135-4DD5-4A60-97B1-A86E340306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94" name="Rectangle 93">
            <a:extLst>
              <a:ext uri="{FF2B5EF4-FFF2-40B4-BE49-F238E27FC236}">
                <a16:creationId xmlns:a16="http://schemas.microsoft.com/office/drawing/2014/main" id="{B1D155AA-4ACB-4F34-8FB7-C27C14D23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2D2C8ACE-3594-4988-B982-7A3AA20921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42" name="Freeform 5">
              <a:extLst>
                <a:ext uri="{FF2B5EF4-FFF2-40B4-BE49-F238E27FC236}">
                  <a16:creationId xmlns:a16="http://schemas.microsoft.com/office/drawing/2014/main" id="{E7DDFFF3-8975-403D-8ADC-E16A1DFDC0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6">
              <a:extLst>
                <a:ext uri="{FF2B5EF4-FFF2-40B4-BE49-F238E27FC236}">
                  <a16:creationId xmlns:a16="http://schemas.microsoft.com/office/drawing/2014/main" id="{9C202B1B-47E5-4A92-8975-788837FE59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7">
              <a:extLst>
                <a:ext uri="{FF2B5EF4-FFF2-40B4-BE49-F238E27FC236}">
                  <a16:creationId xmlns:a16="http://schemas.microsoft.com/office/drawing/2014/main" id="{593CF86D-AF0F-4334-8EBE-2EB4E11E71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8">
              <a:extLst>
                <a:ext uri="{FF2B5EF4-FFF2-40B4-BE49-F238E27FC236}">
                  <a16:creationId xmlns:a16="http://schemas.microsoft.com/office/drawing/2014/main" id="{E74EAE5F-4E00-468F-95C2-FCEC09720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9">
              <a:extLst>
                <a:ext uri="{FF2B5EF4-FFF2-40B4-BE49-F238E27FC236}">
                  <a16:creationId xmlns:a16="http://schemas.microsoft.com/office/drawing/2014/main" id="{9B99FD03-7B75-4420-81C3-1305D5D47A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10">
              <a:extLst>
                <a:ext uri="{FF2B5EF4-FFF2-40B4-BE49-F238E27FC236}">
                  <a16:creationId xmlns:a16="http://schemas.microsoft.com/office/drawing/2014/main" id="{60DBEA4A-D1B0-414F-80C9-41F11D15C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1">
              <a:extLst>
                <a:ext uri="{FF2B5EF4-FFF2-40B4-BE49-F238E27FC236}">
                  <a16:creationId xmlns:a16="http://schemas.microsoft.com/office/drawing/2014/main" id="{C68D09AD-5D8D-42E8-AE56-E4470C404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2">
              <a:extLst>
                <a:ext uri="{FF2B5EF4-FFF2-40B4-BE49-F238E27FC236}">
                  <a16:creationId xmlns:a16="http://schemas.microsoft.com/office/drawing/2014/main" id="{BDB7EABC-446E-4DC9-AF26-3D2F167A4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3">
              <a:extLst>
                <a:ext uri="{FF2B5EF4-FFF2-40B4-BE49-F238E27FC236}">
                  <a16:creationId xmlns:a16="http://schemas.microsoft.com/office/drawing/2014/main" id="{00159B3C-9062-46B1-BCA6-9D3A2A8575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4">
              <a:extLst>
                <a:ext uri="{FF2B5EF4-FFF2-40B4-BE49-F238E27FC236}">
                  <a16:creationId xmlns:a16="http://schemas.microsoft.com/office/drawing/2014/main" id="{A1C7266F-AD82-41FE-A650-A0A13CC654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5">
              <a:extLst>
                <a:ext uri="{FF2B5EF4-FFF2-40B4-BE49-F238E27FC236}">
                  <a16:creationId xmlns:a16="http://schemas.microsoft.com/office/drawing/2014/main" id="{3BCB5254-6EDD-4ACA-81A2-A17640CFAA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6">
              <a:extLst>
                <a:ext uri="{FF2B5EF4-FFF2-40B4-BE49-F238E27FC236}">
                  <a16:creationId xmlns:a16="http://schemas.microsoft.com/office/drawing/2014/main" id="{027359CC-DABC-4D2E-9DAE-5D8065133A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7">
              <a:extLst>
                <a:ext uri="{FF2B5EF4-FFF2-40B4-BE49-F238E27FC236}">
                  <a16:creationId xmlns:a16="http://schemas.microsoft.com/office/drawing/2014/main" id="{B78E4B19-A425-4399-90F0-BE14C32309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8">
              <a:extLst>
                <a:ext uri="{FF2B5EF4-FFF2-40B4-BE49-F238E27FC236}">
                  <a16:creationId xmlns:a16="http://schemas.microsoft.com/office/drawing/2014/main" id="{21419037-682A-46C2-A56C-D7E87954B2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9">
              <a:extLst>
                <a:ext uri="{FF2B5EF4-FFF2-40B4-BE49-F238E27FC236}">
                  <a16:creationId xmlns:a16="http://schemas.microsoft.com/office/drawing/2014/main" id="{00F96925-A9C4-41C9-8432-8D158CFEF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20">
              <a:extLst>
                <a:ext uri="{FF2B5EF4-FFF2-40B4-BE49-F238E27FC236}">
                  <a16:creationId xmlns:a16="http://schemas.microsoft.com/office/drawing/2014/main" id="{637208F4-E59E-4DD2-9971-3C85FD8705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21">
              <a:extLst>
                <a:ext uri="{FF2B5EF4-FFF2-40B4-BE49-F238E27FC236}">
                  <a16:creationId xmlns:a16="http://schemas.microsoft.com/office/drawing/2014/main" id="{072091D0-7120-42FA-813B-BBA3328382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22">
              <a:extLst>
                <a:ext uri="{FF2B5EF4-FFF2-40B4-BE49-F238E27FC236}">
                  <a16:creationId xmlns:a16="http://schemas.microsoft.com/office/drawing/2014/main" id="{BA7631D1-89AA-4099-8870-A1C49D1F4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23">
              <a:extLst>
                <a:ext uri="{FF2B5EF4-FFF2-40B4-BE49-F238E27FC236}">
                  <a16:creationId xmlns:a16="http://schemas.microsoft.com/office/drawing/2014/main" id="{6CA1D93F-EF40-44FE-97DA-159FBB8401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3" name="Rectangle 112">
            <a:extLst>
              <a:ext uri="{FF2B5EF4-FFF2-40B4-BE49-F238E27FC236}">
                <a16:creationId xmlns:a16="http://schemas.microsoft.com/office/drawing/2014/main" id="{C57197C9-DC9C-427A-9929-6A745F53B9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339" y="0"/>
            <a:ext cx="12191695" cy="420292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Picture 1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732" y="626152"/>
            <a:ext cx="3937120" cy="2952840"/>
          </a:xfrm>
          <a:prstGeom prst="rect">
            <a:avLst/>
          </a:prstGeom>
          <a:ln w="12700">
            <a:noFill/>
          </a:ln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4113602" y="617714"/>
            <a:ext cx="3950208" cy="2962656"/>
          </a:xfrm>
          <a:prstGeom prst="rect">
            <a:avLst/>
          </a:prstGeom>
          <a:ln w="12700">
            <a:noFill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1398" y="626152"/>
            <a:ext cx="3950208" cy="2962656"/>
          </a:xfrm>
          <a:prstGeom prst="rect">
            <a:avLst/>
          </a:prstGeom>
          <a:ln w="12700">
            <a:noFill/>
          </a:ln>
        </p:spPr>
      </p:pic>
      <p:grpSp>
        <p:nvGrpSpPr>
          <p:cNvPr id="114" name="Group 113">
            <a:extLst>
              <a:ext uri="{FF2B5EF4-FFF2-40B4-BE49-F238E27FC236}">
                <a16:creationId xmlns:a16="http://schemas.microsoft.com/office/drawing/2014/main" id="{CDE01E7A-01C6-4DCB-8D5C-41BC0C971B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4206292"/>
            <a:ext cx="12192755" cy="1771275"/>
            <a:chOff x="1" y="3893141"/>
            <a:chExt cx="12192755" cy="1771275"/>
          </a:xfrm>
        </p:grpSpPr>
        <p:sp>
          <p:nvSpPr>
            <p:cNvPr id="115" name="Isosceles Triangle 39">
              <a:extLst>
                <a:ext uri="{FF2B5EF4-FFF2-40B4-BE49-F238E27FC236}">
                  <a16:creationId xmlns:a16="http://schemas.microsoft.com/office/drawing/2014/main" id="{68061FDE-6B74-4741-8BA3-D449819F62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1EC3D636-5DCA-444B-BC66-EE16CF815D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3893141"/>
              <a:ext cx="12192755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4099" y="4311003"/>
            <a:ext cx="8833655" cy="1055020"/>
          </a:xfrm>
        </p:spPr>
        <p:txBody>
          <a:bodyPr vert="horz" lIns="228600" tIns="228600" rIns="228600" bIns="0" rtlCol="0" anchor="b">
            <a:noAutofit/>
          </a:bodyPr>
          <a:lstStyle/>
          <a:p>
            <a:pPr>
              <a:lnSpc>
                <a:spcPct val="80000"/>
              </a:lnSpc>
            </a:pPr>
            <a:r>
              <a:rPr lang="en-US" sz="3600" b="1" dirty="0"/>
              <a:t>The Reception Unit</a:t>
            </a:r>
            <a:br>
              <a:rPr lang="en-US" sz="2800" dirty="0"/>
            </a:br>
            <a:r>
              <a:rPr lang="en-US" sz="2800" dirty="0"/>
              <a:t>45 children split between 2 classes. 22/23 children in each class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algn="ctr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‘</a:t>
            </a:r>
            <a:r>
              <a:rPr kumimoji="0" lang="en-US" b="1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Valuing Effort, Valuing Others, Valuing Self'</a:t>
            </a:r>
          </a:p>
        </p:txBody>
      </p:sp>
    </p:spTree>
    <p:extLst>
      <p:ext uri="{BB962C8B-B14F-4D97-AF65-F5344CB8AC3E}">
        <p14:creationId xmlns:p14="http://schemas.microsoft.com/office/powerpoint/2010/main" val="311424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320" y="2251028"/>
            <a:ext cx="3368199" cy="2527449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The Early Years Foundation Stage consists of 3 Prime Areas and 4  Specific Areas.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97920" y="51493"/>
            <a:ext cx="5085806" cy="3434258"/>
          </a:xfrm>
        </p:spPr>
      </p:pic>
      <p:pic>
        <p:nvPicPr>
          <p:cNvPr id="6" name="Picture 11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0549" y="3585631"/>
            <a:ext cx="3560589" cy="2670442"/>
          </a:xfrm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697920" y="6355953"/>
            <a:ext cx="3434697" cy="349646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‘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Valuing Effort, Valuing Others, Valuing Self'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72539" y="2839056"/>
            <a:ext cx="3170628" cy="2377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4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320" y="2251028"/>
            <a:ext cx="3500828" cy="2470065"/>
          </a:xfrm>
        </p:spPr>
        <p:txBody>
          <a:bodyPr/>
          <a:lstStyle/>
          <a:p>
            <a:r>
              <a:rPr lang="en-GB" sz="4400" b="1" dirty="0">
                <a:latin typeface="SassoonCRInfant" panose="02010503020300020003" pitchFamily="2" charset="0"/>
              </a:rPr>
              <a:t>Prime Area</a:t>
            </a:r>
            <a:br>
              <a:rPr lang="en-GB" dirty="0">
                <a:latin typeface="SassoonCRInfant" panose="02010503020300020003" pitchFamily="2" charset="0"/>
              </a:rPr>
            </a:br>
            <a:r>
              <a:rPr lang="en-GB" dirty="0">
                <a:latin typeface="SassoonCRInfant" panose="02010503020300020003" pitchFamily="2" charset="0"/>
              </a:rPr>
              <a:t>Communication and Language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55457" y="282606"/>
            <a:ext cx="4159045" cy="5498762"/>
          </a:xfrm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697920" y="6355953"/>
            <a:ext cx="3434697" cy="349646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‘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Valuing Effort, Valuing Others, Valuing Self'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694A89B-E8A7-0B4B-3F41-A2E826B039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300" y="779523"/>
            <a:ext cx="2849209" cy="213690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A3596A2-9657-5190-3029-3D1E07DC6B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301" y="3229897"/>
            <a:ext cx="2525816" cy="2551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91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" name="Group 113">
            <a:extLst>
              <a:ext uri="{FF2B5EF4-FFF2-40B4-BE49-F238E27FC236}">
                <a16:creationId xmlns:a16="http://schemas.microsoft.com/office/drawing/2014/main" id="{2D3D146F-BBA7-4FF8-AFD9-FB969DA82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361F99BD-EAC4-40B0-8735-02B721F54F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EFCD895D-F2AF-4320-BDEE-D23E4457B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7518D1B9-960B-44AE-9640-BF59858AC2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4B0C4D64-BF47-4E10-A344-806B22E8CF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E22BFDAB-9D0A-41C8-B375-D0A2C6096D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3AFF9EA6-E6AA-4B19-BADA-8ACEEEBCBB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E8278B97-81B7-4F8C-B2E9-7ACFD859B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8F164BC0-23B0-46D0-998B-331CD8A6C5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id="{0DD01883-3102-45CA-9987-E4E7FFC4FF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FC86E339-1D06-4235-AA45-E1E7D0D54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id="{5683D1D9-BAA4-45B1-A034-77EE8A4546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6">
              <a:extLst>
                <a:ext uri="{FF2B5EF4-FFF2-40B4-BE49-F238E27FC236}">
                  <a16:creationId xmlns:a16="http://schemas.microsoft.com/office/drawing/2014/main" id="{7E708C5D-7300-4793-9E60-91941D93AF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DF366556-A5E2-4806-84DE-84289CC793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A65A5F4C-BA98-4154-AFC9-7503486309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24A4F33A-F45E-4C9A-A79E-CAC9710DE1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id="{AEA0EDFE-B128-4FF9-B144-287B6B5F2D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id="{931D7A09-9535-44B2-855A-AB906D3CEC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D02EA9DF-0B80-4EDA-BA38-B8DBCB1E43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id="{DE62E76C-A3AC-4D36-AA4B-3C61D43085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CF43465F-0E92-4E15-89B7-DED36045B0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4050863-EDFB-44C3-A9AE-BBEAD29E3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D76397A3-ACF2-4D9C-9310-90DBB0F39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3A13A135-4DD5-4A60-97B1-A86E340306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116" name="Rectangle 115">
            <a:extLst>
              <a:ext uri="{FF2B5EF4-FFF2-40B4-BE49-F238E27FC236}">
                <a16:creationId xmlns:a16="http://schemas.microsoft.com/office/drawing/2014/main" id="{046EC3CF-E25F-4620-8943-E5DA56ED6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521046B3-3132-4F78-9021-6518C3BA2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42" name="Freeform 5">
              <a:extLst>
                <a:ext uri="{FF2B5EF4-FFF2-40B4-BE49-F238E27FC236}">
                  <a16:creationId xmlns:a16="http://schemas.microsoft.com/office/drawing/2014/main" id="{480BE945-8951-4848-88EB-0C12F1C52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6">
              <a:extLst>
                <a:ext uri="{FF2B5EF4-FFF2-40B4-BE49-F238E27FC236}">
                  <a16:creationId xmlns:a16="http://schemas.microsoft.com/office/drawing/2014/main" id="{4A79FF24-3043-4426-B309-701D50661A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7">
              <a:extLst>
                <a:ext uri="{FF2B5EF4-FFF2-40B4-BE49-F238E27FC236}">
                  <a16:creationId xmlns:a16="http://schemas.microsoft.com/office/drawing/2014/main" id="{CD860447-C499-47BD-935B-0DA34F7FAF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8">
              <a:extLst>
                <a:ext uri="{FF2B5EF4-FFF2-40B4-BE49-F238E27FC236}">
                  <a16:creationId xmlns:a16="http://schemas.microsoft.com/office/drawing/2014/main" id="{49F283C6-FE47-43D9-B1B2-B7AAEE4DFA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9">
              <a:extLst>
                <a:ext uri="{FF2B5EF4-FFF2-40B4-BE49-F238E27FC236}">
                  <a16:creationId xmlns:a16="http://schemas.microsoft.com/office/drawing/2014/main" id="{F6B9C689-CA1E-4B24-9439-236C7C9ABB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0">
              <a:extLst>
                <a:ext uri="{FF2B5EF4-FFF2-40B4-BE49-F238E27FC236}">
                  <a16:creationId xmlns:a16="http://schemas.microsoft.com/office/drawing/2014/main" id="{145517BC-582E-4386-8447-B888A5E712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1">
              <a:extLst>
                <a:ext uri="{FF2B5EF4-FFF2-40B4-BE49-F238E27FC236}">
                  <a16:creationId xmlns:a16="http://schemas.microsoft.com/office/drawing/2014/main" id="{FE08B835-6373-46A9-B362-9137A6451D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2">
              <a:extLst>
                <a:ext uri="{FF2B5EF4-FFF2-40B4-BE49-F238E27FC236}">
                  <a16:creationId xmlns:a16="http://schemas.microsoft.com/office/drawing/2014/main" id="{0F1F64EB-A76F-49D9-928C-FE39AA933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3">
              <a:extLst>
                <a:ext uri="{FF2B5EF4-FFF2-40B4-BE49-F238E27FC236}">
                  <a16:creationId xmlns:a16="http://schemas.microsoft.com/office/drawing/2014/main" id="{42DB23D5-4A28-4BE9-8A02-FD6ECA9D64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4">
              <a:extLst>
                <a:ext uri="{FF2B5EF4-FFF2-40B4-BE49-F238E27FC236}">
                  <a16:creationId xmlns:a16="http://schemas.microsoft.com/office/drawing/2014/main" id="{0A014C50-5DD7-4B44-AD50-E8DBDCF47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5">
              <a:extLst>
                <a:ext uri="{FF2B5EF4-FFF2-40B4-BE49-F238E27FC236}">
                  <a16:creationId xmlns:a16="http://schemas.microsoft.com/office/drawing/2014/main" id="{FDD7D0B0-2ECA-4B9B-A978-56B54C121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6">
              <a:extLst>
                <a:ext uri="{FF2B5EF4-FFF2-40B4-BE49-F238E27FC236}">
                  <a16:creationId xmlns:a16="http://schemas.microsoft.com/office/drawing/2014/main" id="{E2312EF9-1568-4277-9905-0DA9DADB97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7">
              <a:extLst>
                <a:ext uri="{FF2B5EF4-FFF2-40B4-BE49-F238E27FC236}">
                  <a16:creationId xmlns:a16="http://schemas.microsoft.com/office/drawing/2014/main" id="{ABF8A520-32F7-4747-A9F6-70FC4324B1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8">
              <a:extLst>
                <a:ext uri="{FF2B5EF4-FFF2-40B4-BE49-F238E27FC236}">
                  <a16:creationId xmlns:a16="http://schemas.microsoft.com/office/drawing/2014/main" id="{5F2DBDC1-DB80-4FBF-B2A1-3B049FA607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9">
              <a:extLst>
                <a:ext uri="{FF2B5EF4-FFF2-40B4-BE49-F238E27FC236}">
                  <a16:creationId xmlns:a16="http://schemas.microsoft.com/office/drawing/2014/main" id="{BE8D0E9C-1E6F-49AA-A715-8429AEE329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20">
              <a:extLst>
                <a:ext uri="{FF2B5EF4-FFF2-40B4-BE49-F238E27FC236}">
                  <a16:creationId xmlns:a16="http://schemas.microsoft.com/office/drawing/2014/main" id="{428A1FD8-C4FB-4CC5-A565-B7ED9CA9D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21">
              <a:extLst>
                <a:ext uri="{FF2B5EF4-FFF2-40B4-BE49-F238E27FC236}">
                  <a16:creationId xmlns:a16="http://schemas.microsoft.com/office/drawing/2014/main" id="{E838CB60-879E-41FA-B7C5-5769395200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22">
              <a:extLst>
                <a:ext uri="{FF2B5EF4-FFF2-40B4-BE49-F238E27FC236}">
                  <a16:creationId xmlns:a16="http://schemas.microsoft.com/office/drawing/2014/main" id="{DD2352C5-F548-427B-B176-A214409722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23">
              <a:extLst>
                <a:ext uri="{FF2B5EF4-FFF2-40B4-BE49-F238E27FC236}">
                  <a16:creationId xmlns:a16="http://schemas.microsoft.com/office/drawing/2014/main" id="{CE241677-119A-4D45-89F1-00C9053FE2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8" name="Rectangle 117">
            <a:extLst>
              <a:ext uri="{FF2B5EF4-FFF2-40B4-BE49-F238E27FC236}">
                <a16:creationId xmlns:a16="http://schemas.microsoft.com/office/drawing/2014/main" id="{CE488272-8091-44DB-B5B8-A78C8BC3DD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338" y="0"/>
            <a:ext cx="6740694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952715" y="316385"/>
            <a:ext cx="4840913" cy="3630685"/>
          </a:xfrm>
          <a:prstGeom prst="rect">
            <a:avLst/>
          </a:prstGeom>
          <a:ln w="9525">
            <a:noFill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6350" y="3193576"/>
            <a:ext cx="2665519" cy="3554026"/>
          </a:xfrm>
          <a:prstGeom prst="rect">
            <a:avLst/>
          </a:prstGeom>
          <a:ln w="9525">
            <a:noFill/>
          </a:ln>
        </p:spPr>
      </p:pic>
      <p:pic>
        <p:nvPicPr>
          <p:cNvPr id="6" name="Picture 11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531243" y="4318807"/>
            <a:ext cx="2896711" cy="2172533"/>
          </a:xfrm>
          <a:prstGeom prst="rect">
            <a:avLst/>
          </a:prstGeom>
          <a:ln w="9525">
            <a:noFill/>
          </a:ln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73497590-CCBF-4C49-892E-069B787403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62312" y="1186483"/>
            <a:ext cx="3822597" cy="4477933"/>
            <a:chOff x="807084" y="1186483"/>
            <a:chExt cx="3822597" cy="4477933"/>
          </a:xfrm>
        </p:grpSpPr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080E04AD-F068-4BA0-9165-E7B70AC61D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531" y="1186483"/>
              <a:ext cx="3821702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9" name="Isosceles Triangle 39">
              <a:extLst>
                <a:ext uri="{FF2B5EF4-FFF2-40B4-BE49-F238E27FC236}">
                  <a16:creationId xmlns:a16="http://schemas.microsoft.com/office/drawing/2014/main" id="{81E0D632-27A3-449A-AF85-28829EE52B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514766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9080F223-9245-453A-8F8E-BB22AFDC3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084" y="1991156"/>
              <a:ext cx="382259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643" y="2075504"/>
            <a:ext cx="3654569" cy="2042725"/>
          </a:xfrm>
        </p:spPr>
        <p:txBody>
          <a:bodyPr vert="horz" lIns="228600" tIns="228600" rIns="228600" bIns="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4600" b="1" dirty="0"/>
              <a:t>Prime Area</a:t>
            </a:r>
            <a:br>
              <a:rPr lang="en-US" sz="4600" dirty="0"/>
            </a:br>
            <a:r>
              <a:rPr lang="en-US" sz="4600" dirty="0"/>
              <a:t>Physical Development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7559900" y="6227064"/>
            <a:ext cx="3824561" cy="320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algn="ctr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‘</a:t>
            </a:r>
            <a:r>
              <a:rPr kumimoji="0" lang="en-US" b="1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Valuing Effort, Valuing Others, Valuing Self'</a:t>
            </a:r>
          </a:p>
        </p:txBody>
      </p:sp>
    </p:spTree>
    <p:extLst>
      <p:ext uri="{BB962C8B-B14F-4D97-AF65-F5344CB8AC3E}">
        <p14:creationId xmlns:p14="http://schemas.microsoft.com/office/powerpoint/2010/main" val="301913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320" y="2251028"/>
            <a:ext cx="3500828" cy="2470065"/>
          </a:xfrm>
        </p:spPr>
        <p:txBody>
          <a:bodyPr/>
          <a:lstStyle/>
          <a:p>
            <a:r>
              <a:rPr lang="en-GB" sz="4400" b="1" dirty="0">
                <a:latin typeface="SassoonCRInfant" panose="02010503020300020003" pitchFamily="2" charset="0"/>
              </a:rPr>
              <a:t>Prime Area</a:t>
            </a:r>
            <a:br>
              <a:rPr lang="en-GB" dirty="0">
                <a:latin typeface="SassoonCRInfant" panose="02010503020300020003" pitchFamily="2" charset="0"/>
              </a:rPr>
            </a:br>
            <a:r>
              <a:rPr lang="en-GB" dirty="0">
                <a:latin typeface="SassoonCRInfant" panose="02010503020300020003" pitchFamily="2" charset="0"/>
              </a:rPr>
              <a:t>Personal, Social, Emotional Development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97920" y="51493"/>
            <a:ext cx="5085806" cy="3434258"/>
          </a:xfrm>
        </p:spPr>
      </p:pic>
      <p:pic>
        <p:nvPicPr>
          <p:cNvPr id="6" name="Picture 1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0549" y="3585631"/>
            <a:ext cx="3560589" cy="2670442"/>
          </a:xfrm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697920" y="6355953"/>
            <a:ext cx="3434697" cy="349646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‘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Valuing Effort, Valuing Others, Valuing Self'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2539" y="2251029"/>
            <a:ext cx="3170628" cy="3554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63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>
            <a:extLst>
              <a:ext uri="{FF2B5EF4-FFF2-40B4-BE49-F238E27FC236}">
                <a16:creationId xmlns:a16="http://schemas.microsoft.com/office/drawing/2014/main" id="{2D3D146F-BBA7-4FF8-AFD9-FB969DA82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69" name="Freeform 5">
              <a:extLst>
                <a:ext uri="{FF2B5EF4-FFF2-40B4-BE49-F238E27FC236}">
                  <a16:creationId xmlns:a16="http://schemas.microsoft.com/office/drawing/2014/main" id="{361F99BD-EAC4-40B0-8735-02B721F54F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Freeform 6">
              <a:extLst>
                <a:ext uri="{FF2B5EF4-FFF2-40B4-BE49-F238E27FC236}">
                  <a16:creationId xmlns:a16="http://schemas.microsoft.com/office/drawing/2014/main" id="{EFCD895D-F2AF-4320-BDEE-D23E4457B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Freeform 7">
              <a:extLst>
                <a:ext uri="{FF2B5EF4-FFF2-40B4-BE49-F238E27FC236}">
                  <a16:creationId xmlns:a16="http://schemas.microsoft.com/office/drawing/2014/main" id="{7518D1B9-960B-44AE-9640-BF59858AC2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Freeform 8">
              <a:extLst>
                <a:ext uri="{FF2B5EF4-FFF2-40B4-BE49-F238E27FC236}">
                  <a16:creationId xmlns:a16="http://schemas.microsoft.com/office/drawing/2014/main" id="{4B0C4D64-BF47-4E10-A344-806B22E8CF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Freeform 9">
              <a:extLst>
                <a:ext uri="{FF2B5EF4-FFF2-40B4-BE49-F238E27FC236}">
                  <a16:creationId xmlns:a16="http://schemas.microsoft.com/office/drawing/2014/main" id="{E22BFDAB-9D0A-41C8-B375-D0A2C6096D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Freeform 10">
              <a:extLst>
                <a:ext uri="{FF2B5EF4-FFF2-40B4-BE49-F238E27FC236}">
                  <a16:creationId xmlns:a16="http://schemas.microsoft.com/office/drawing/2014/main" id="{3AFF9EA6-E6AA-4B19-BADA-8ACEEEBCBB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Freeform 11">
              <a:extLst>
                <a:ext uri="{FF2B5EF4-FFF2-40B4-BE49-F238E27FC236}">
                  <a16:creationId xmlns:a16="http://schemas.microsoft.com/office/drawing/2014/main" id="{E8278B97-81B7-4F8C-B2E9-7ACFD859B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Freeform 12">
              <a:extLst>
                <a:ext uri="{FF2B5EF4-FFF2-40B4-BE49-F238E27FC236}">
                  <a16:creationId xmlns:a16="http://schemas.microsoft.com/office/drawing/2014/main" id="{8F164BC0-23B0-46D0-998B-331CD8A6C5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Freeform 13">
              <a:extLst>
                <a:ext uri="{FF2B5EF4-FFF2-40B4-BE49-F238E27FC236}">
                  <a16:creationId xmlns:a16="http://schemas.microsoft.com/office/drawing/2014/main" id="{0DD01883-3102-45CA-9987-E4E7FFC4FF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Freeform 14">
              <a:extLst>
                <a:ext uri="{FF2B5EF4-FFF2-40B4-BE49-F238E27FC236}">
                  <a16:creationId xmlns:a16="http://schemas.microsoft.com/office/drawing/2014/main" id="{FC86E339-1D06-4235-AA45-E1E7D0D54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Freeform 15">
              <a:extLst>
                <a:ext uri="{FF2B5EF4-FFF2-40B4-BE49-F238E27FC236}">
                  <a16:creationId xmlns:a16="http://schemas.microsoft.com/office/drawing/2014/main" id="{5683D1D9-BAA4-45B1-A034-77EE8A4546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Freeform 16">
              <a:extLst>
                <a:ext uri="{FF2B5EF4-FFF2-40B4-BE49-F238E27FC236}">
                  <a16:creationId xmlns:a16="http://schemas.microsoft.com/office/drawing/2014/main" id="{7E708C5D-7300-4793-9E60-91941D93AF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Freeform 17">
              <a:extLst>
                <a:ext uri="{FF2B5EF4-FFF2-40B4-BE49-F238E27FC236}">
                  <a16:creationId xmlns:a16="http://schemas.microsoft.com/office/drawing/2014/main" id="{DF366556-A5E2-4806-84DE-84289CC793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Freeform 18">
              <a:extLst>
                <a:ext uri="{FF2B5EF4-FFF2-40B4-BE49-F238E27FC236}">
                  <a16:creationId xmlns:a16="http://schemas.microsoft.com/office/drawing/2014/main" id="{A65A5F4C-BA98-4154-AFC9-7503486309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Freeform 19">
              <a:extLst>
                <a:ext uri="{FF2B5EF4-FFF2-40B4-BE49-F238E27FC236}">
                  <a16:creationId xmlns:a16="http://schemas.microsoft.com/office/drawing/2014/main" id="{24A4F33A-F45E-4C9A-A79E-CAC9710DE1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Freeform 20">
              <a:extLst>
                <a:ext uri="{FF2B5EF4-FFF2-40B4-BE49-F238E27FC236}">
                  <a16:creationId xmlns:a16="http://schemas.microsoft.com/office/drawing/2014/main" id="{AEA0EDFE-B128-4FF9-B144-287B6B5F2D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Freeform 21">
              <a:extLst>
                <a:ext uri="{FF2B5EF4-FFF2-40B4-BE49-F238E27FC236}">
                  <a16:creationId xmlns:a16="http://schemas.microsoft.com/office/drawing/2014/main" id="{931D7A09-9535-44B2-855A-AB906D3CEC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Freeform 22">
              <a:extLst>
                <a:ext uri="{FF2B5EF4-FFF2-40B4-BE49-F238E27FC236}">
                  <a16:creationId xmlns:a16="http://schemas.microsoft.com/office/drawing/2014/main" id="{D02EA9DF-0B80-4EDA-BA38-B8DBCB1E43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Freeform 23">
              <a:extLst>
                <a:ext uri="{FF2B5EF4-FFF2-40B4-BE49-F238E27FC236}">
                  <a16:creationId xmlns:a16="http://schemas.microsoft.com/office/drawing/2014/main" id="{DE62E76C-A3AC-4D36-AA4B-3C61D43085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CF43465F-0E92-4E15-89B7-DED36045B0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F4050863-EDFB-44C3-A9AE-BBEAD29E3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0" name="Isosceles Triangle 89">
              <a:extLst>
                <a:ext uri="{FF2B5EF4-FFF2-40B4-BE49-F238E27FC236}">
                  <a16:creationId xmlns:a16="http://schemas.microsoft.com/office/drawing/2014/main" id="{D76397A3-ACF2-4D9C-9310-90DBB0F39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3A13A135-4DD5-4A60-97B1-A86E340306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92" name="Rectangle 91">
            <a:extLst>
              <a:ext uri="{FF2B5EF4-FFF2-40B4-BE49-F238E27FC236}">
                <a16:creationId xmlns:a16="http://schemas.microsoft.com/office/drawing/2014/main" id="{046EC3CF-E25F-4620-8943-E5DA56ED6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521046B3-3132-4F78-9021-6518C3BA2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4" name="Freeform 5">
              <a:extLst>
                <a:ext uri="{FF2B5EF4-FFF2-40B4-BE49-F238E27FC236}">
                  <a16:creationId xmlns:a16="http://schemas.microsoft.com/office/drawing/2014/main" id="{480BE945-8951-4848-88EB-0C12F1C52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6">
              <a:extLst>
                <a:ext uri="{FF2B5EF4-FFF2-40B4-BE49-F238E27FC236}">
                  <a16:creationId xmlns:a16="http://schemas.microsoft.com/office/drawing/2014/main" id="{4A79FF24-3043-4426-B309-701D50661A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7">
              <a:extLst>
                <a:ext uri="{FF2B5EF4-FFF2-40B4-BE49-F238E27FC236}">
                  <a16:creationId xmlns:a16="http://schemas.microsoft.com/office/drawing/2014/main" id="{CD860447-C499-47BD-935B-0DA34F7FAF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8">
              <a:extLst>
                <a:ext uri="{FF2B5EF4-FFF2-40B4-BE49-F238E27FC236}">
                  <a16:creationId xmlns:a16="http://schemas.microsoft.com/office/drawing/2014/main" id="{49F283C6-FE47-43D9-B1B2-B7AAEE4DFA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9">
              <a:extLst>
                <a:ext uri="{FF2B5EF4-FFF2-40B4-BE49-F238E27FC236}">
                  <a16:creationId xmlns:a16="http://schemas.microsoft.com/office/drawing/2014/main" id="{F6B9C689-CA1E-4B24-9439-236C7C9ABB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10">
              <a:extLst>
                <a:ext uri="{FF2B5EF4-FFF2-40B4-BE49-F238E27FC236}">
                  <a16:creationId xmlns:a16="http://schemas.microsoft.com/office/drawing/2014/main" id="{145517BC-582E-4386-8447-B888A5E712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1">
              <a:extLst>
                <a:ext uri="{FF2B5EF4-FFF2-40B4-BE49-F238E27FC236}">
                  <a16:creationId xmlns:a16="http://schemas.microsoft.com/office/drawing/2014/main" id="{FE08B835-6373-46A9-B362-9137A6451D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2">
              <a:extLst>
                <a:ext uri="{FF2B5EF4-FFF2-40B4-BE49-F238E27FC236}">
                  <a16:creationId xmlns:a16="http://schemas.microsoft.com/office/drawing/2014/main" id="{0F1F64EB-A76F-49D9-928C-FE39AA933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3">
              <a:extLst>
                <a:ext uri="{FF2B5EF4-FFF2-40B4-BE49-F238E27FC236}">
                  <a16:creationId xmlns:a16="http://schemas.microsoft.com/office/drawing/2014/main" id="{42DB23D5-4A28-4BE9-8A02-FD6ECA9D64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4">
              <a:extLst>
                <a:ext uri="{FF2B5EF4-FFF2-40B4-BE49-F238E27FC236}">
                  <a16:creationId xmlns:a16="http://schemas.microsoft.com/office/drawing/2014/main" id="{0A014C50-5DD7-4B44-AD50-E8DBDCF47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5">
              <a:extLst>
                <a:ext uri="{FF2B5EF4-FFF2-40B4-BE49-F238E27FC236}">
                  <a16:creationId xmlns:a16="http://schemas.microsoft.com/office/drawing/2014/main" id="{FDD7D0B0-2ECA-4B9B-A978-56B54C121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6">
              <a:extLst>
                <a:ext uri="{FF2B5EF4-FFF2-40B4-BE49-F238E27FC236}">
                  <a16:creationId xmlns:a16="http://schemas.microsoft.com/office/drawing/2014/main" id="{E2312EF9-1568-4277-9905-0DA9DADB97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7">
              <a:extLst>
                <a:ext uri="{FF2B5EF4-FFF2-40B4-BE49-F238E27FC236}">
                  <a16:creationId xmlns:a16="http://schemas.microsoft.com/office/drawing/2014/main" id="{ABF8A520-32F7-4747-A9F6-70FC4324B1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8">
              <a:extLst>
                <a:ext uri="{FF2B5EF4-FFF2-40B4-BE49-F238E27FC236}">
                  <a16:creationId xmlns:a16="http://schemas.microsoft.com/office/drawing/2014/main" id="{5F2DBDC1-DB80-4FBF-B2A1-3B049FA607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9">
              <a:extLst>
                <a:ext uri="{FF2B5EF4-FFF2-40B4-BE49-F238E27FC236}">
                  <a16:creationId xmlns:a16="http://schemas.microsoft.com/office/drawing/2014/main" id="{BE8D0E9C-1E6F-49AA-A715-8429AEE329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20">
              <a:extLst>
                <a:ext uri="{FF2B5EF4-FFF2-40B4-BE49-F238E27FC236}">
                  <a16:creationId xmlns:a16="http://schemas.microsoft.com/office/drawing/2014/main" id="{428A1FD8-C4FB-4CC5-A565-B7ED9CA9D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21">
              <a:extLst>
                <a:ext uri="{FF2B5EF4-FFF2-40B4-BE49-F238E27FC236}">
                  <a16:creationId xmlns:a16="http://schemas.microsoft.com/office/drawing/2014/main" id="{E838CB60-879E-41FA-B7C5-5769395200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22">
              <a:extLst>
                <a:ext uri="{FF2B5EF4-FFF2-40B4-BE49-F238E27FC236}">
                  <a16:creationId xmlns:a16="http://schemas.microsoft.com/office/drawing/2014/main" id="{DD2352C5-F548-427B-B176-A214409722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23">
              <a:extLst>
                <a:ext uri="{FF2B5EF4-FFF2-40B4-BE49-F238E27FC236}">
                  <a16:creationId xmlns:a16="http://schemas.microsoft.com/office/drawing/2014/main" id="{CE241677-119A-4D45-89F1-00C9053FE2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3" name="Rectangle 112">
            <a:extLst>
              <a:ext uri="{FF2B5EF4-FFF2-40B4-BE49-F238E27FC236}">
                <a16:creationId xmlns:a16="http://schemas.microsoft.com/office/drawing/2014/main" id="{CE488272-8091-44DB-B5B8-A78C8BC3DD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338" y="0"/>
            <a:ext cx="6740694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73497590-CCBF-4C49-892E-069B787403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62312" y="1186483"/>
            <a:ext cx="3822597" cy="4477933"/>
            <a:chOff x="807084" y="1186483"/>
            <a:chExt cx="3822597" cy="4477933"/>
          </a:xfrm>
        </p:grpSpPr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080E04AD-F068-4BA0-9165-E7B70AC61D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531" y="1186483"/>
              <a:ext cx="3821702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Isosceles Triangle 39">
              <a:extLst>
                <a:ext uri="{FF2B5EF4-FFF2-40B4-BE49-F238E27FC236}">
                  <a16:creationId xmlns:a16="http://schemas.microsoft.com/office/drawing/2014/main" id="{81E0D632-27A3-449A-AF85-28829EE52B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514766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9080F223-9245-453A-8F8E-BB22AFDC3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7084" y="1991156"/>
              <a:ext cx="382259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643" y="2075504"/>
            <a:ext cx="3654569" cy="2042725"/>
          </a:xfrm>
        </p:spPr>
        <p:txBody>
          <a:bodyPr vert="horz" lIns="228600" tIns="228600" rIns="228600" bIns="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4600" b="1" dirty="0"/>
              <a:t>Specific Areas</a:t>
            </a:r>
            <a:br>
              <a:rPr lang="en-US" sz="4600" dirty="0"/>
            </a:br>
            <a:r>
              <a:rPr lang="en-US" sz="4600" dirty="0"/>
              <a:t>Literacy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7559900" y="6227064"/>
            <a:ext cx="3824561" cy="320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 lvl="0" indent="0" algn="ctr" defTabSz="457200" fontAlgn="auto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‘</a:t>
            </a:r>
            <a:r>
              <a:rPr kumimoji="0" lang="en-US" b="1" i="0" u="none" strike="noStrike" cap="none" spc="0" normalizeH="0" baseline="0" noProof="0">
                <a:ln>
                  <a:noFill/>
                </a:ln>
                <a:effectLst/>
                <a:uLnTx/>
                <a:uFillTx/>
              </a:rPr>
              <a:t>Valuing Effort, Valuing Others, Valuing Self'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D09DF99-D81E-F129-4529-3A700FA60C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582" y="369107"/>
            <a:ext cx="3289075" cy="2466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Two girls sitting in a chair reading a book&#10;&#10;Description automatically generated">
            <a:extLst>
              <a:ext uri="{FF2B5EF4-FFF2-40B4-BE49-F238E27FC236}">
                <a16:creationId xmlns:a16="http://schemas.microsoft.com/office/drawing/2014/main" id="{1A39AE8D-7E72-EBBF-E24E-477A90449D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173" y="3928835"/>
            <a:ext cx="3475148" cy="2606361"/>
          </a:xfrm>
          <a:prstGeom prst="rect">
            <a:avLst/>
          </a:prstGeom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C1976924-E3AB-A912-B4F3-1F0206F0C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81" y="2581001"/>
            <a:ext cx="3026836" cy="403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49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320" y="2251028"/>
            <a:ext cx="3500828" cy="2470065"/>
          </a:xfrm>
        </p:spPr>
        <p:txBody>
          <a:bodyPr/>
          <a:lstStyle/>
          <a:p>
            <a:r>
              <a:rPr lang="en-GB" sz="4400" b="1" dirty="0">
                <a:latin typeface="SassoonCRInfant" panose="02010503020300020003" pitchFamily="2" charset="0"/>
              </a:rPr>
              <a:t>Specific Areas</a:t>
            </a:r>
            <a:br>
              <a:rPr lang="en-GB" dirty="0">
                <a:latin typeface="SassoonCRInfant" panose="02010503020300020003" pitchFamily="2" charset="0"/>
              </a:rPr>
            </a:br>
            <a:r>
              <a:rPr lang="en-GB" dirty="0">
                <a:latin typeface="SassoonCRInfant" panose="02010503020300020003" pitchFamily="2" charset="0"/>
              </a:rPr>
              <a:t>Maths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84605" y="235992"/>
            <a:ext cx="4151791" cy="3250067"/>
          </a:xfrm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697920" y="6355953"/>
            <a:ext cx="3434697" cy="349646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‘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Valuing Effort, Valuing Others, Valuing Self'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64A19EBE-ACF9-84AF-0076-787DF4ECF3C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36" y="3681526"/>
            <a:ext cx="2919579" cy="268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8B0543A6-8E93-C380-9D88-6C05F5CC7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037" y="2463180"/>
            <a:ext cx="2919580" cy="389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00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320" y="2251028"/>
            <a:ext cx="3500828" cy="2470065"/>
          </a:xfrm>
        </p:spPr>
        <p:txBody>
          <a:bodyPr/>
          <a:lstStyle/>
          <a:p>
            <a:r>
              <a:rPr lang="en-GB" sz="4400" b="1" dirty="0">
                <a:latin typeface="SassoonCRInfant" panose="02010503020300020003" pitchFamily="2" charset="0"/>
              </a:rPr>
              <a:t>Specific Areas</a:t>
            </a:r>
            <a:br>
              <a:rPr lang="en-GB" dirty="0">
                <a:latin typeface="SassoonCRInfant" panose="02010503020300020003" pitchFamily="2" charset="0"/>
              </a:rPr>
            </a:br>
            <a:r>
              <a:rPr lang="en-GB" dirty="0">
                <a:latin typeface="SassoonCRInfant" panose="02010503020300020003" pitchFamily="2" charset="0"/>
              </a:rPr>
              <a:t>Understanding the World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26781" y="169192"/>
            <a:ext cx="2811868" cy="3045668"/>
          </a:xfrm>
        </p:spPr>
      </p:pic>
      <p:pic>
        <p:nvPicPr>
          <p:cNvPr id="6" name="Picture 1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0550" y="3585631"/>
            <a:ext cx="3434698" cy="2670442"/>
          </a:xfrm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697920" y="6355953"/>
            <a:ext cx="3434697" cy="349646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‘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Valuing Effort, Valuing Others, Valuing Self'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812AA94E-38C1-4C39-CF5D-4C732F037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490" y="265201"/>
            <a:ext cx="2590511" cy="198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5C0F7912-F136-603C-03F5-883D8A60E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9831" y="3942186"/>
            <a:ext cx="3085183" cy="2313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E899D06F-224D-F41E-4B74-C47D922316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879" y="1768622"/>
            <a:ext cx="3633019" cy="2724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828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320" y="2251028"/>
            <a:ext cx="3500828" cy="2470065"/>
          </a:xfrm>
        </p:spPr>
        <p:txBody>
          <a:bodyPr/>
          <a:lstStyle/>
          <a:p>
            <a:r>
              <a:rPr lang="en-GB" sz="4400" b="1" dirty="0">
                <a:latin typeface="SassoonCRInfant" panose="02010503020300020003" pitchFamily="2" charset="0"/>
              </a:rPr>
              <a:t>Specific Areas</a:t>
            </a:r>
            <a:br>
              <a:rPr lang="en-GB" dirty="0">
                <a:latin typeface="SassoonCRInfant" panose="02010503020300020003" pitchFamily="2" charset="0"/>
              </a:rPr>
            </a:br>
            <a:r>
              <a:rPr lang="en-GB" dirty="0">
                <a:latin typeface="SassoonCRInfant" panose="02010503020300020003" pitchFamily="2" charset="0"/>
              </a:rPr>
              <a:t>Expressive Art and Design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97920" y="51493"/>
            <a:ext cx="5085806" cy="3434258"/>
          </a:xfrm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697920" y="6355953"/>
            <a:ext cx="3434697" cy="349646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‘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Valuing Effort, Valuing Others, Valuing Self'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674702A2-9285-4685-0366-0FF429DFA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1429" y="206829"/>
            <a:ext cx="257175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382A1AC9-90CB-CB76-077F-81F32D3DE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920" y="4028357"/>
            <a:ext cx="2849209" cy="2136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>
            <a:extLst>
              <a:ext uri="{FF2B5EF4-FFF2-40B4-BE49-F238E27FC236}">
                <a16:creationId xmlns:a16="http://schemas.microsoft.com/office/drawing/2014/main" id="{6EE5AF83-EA06-A14A-73D5-11D34A81B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4469" y="4219045"/>
            <a:ext cx="2849211" cy="2136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23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320" y="2251028"/>
            <a:ext cx="3500828" cy="2470065"/>
          </a:xfrm>
        </p:spPr>
        <p:txBody>
          <a:bodyPr/>
          <a:lstStyle/>
          <a:p>
            <a:r>
              <a:rPr lang="en-GB" b="1" dirty="0">
                <a:latin typeface="SassoonCRInfant" panose="02010503020300020003" pitchFamily="2" charset="0"/>
              </a:rPr>
              <a:t>Forest School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697920" y="6355953"/>
            <a:ext cx="3434697" cy="349646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+mn-ea"/>
                <a:cs typeface="+mn-cs"/>
              </a:rPr>
              <a:t>‘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SassoonCRInfant" panose="02010503020300020003" pitchFamily="2" charset="0"/>
                <a:ea typeface="+mn-ea"/>
                <a:cs typeface="+mn-cs"/>
              </a:rPr>
              <a:t>Valuing Effort, Valuing Others, Valuing Self'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SassoonCRInfant" panose="02010503020300020003" pitchFamily="2" charset="0"/>
              <a:ea typeface="+mn-ea"/>
              <a:cs typeface="+mn-cs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EBB6E50C-7BB6-3F0B-F080-D0F533CAA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521" y="374064"/>
            <a:ext cx="2432957" cy="3243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0FE33C4A-B912-5FF9-F25B-CE8B9D5D0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951" y="606293"/>
            <a:ext cx="4015619" cy="301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7404EE0E-141D-B6FB-CB49-92767D1F4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4820" y="3101776"/>
            <a:ext cx="257175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54E26B35-F057-F1D5-BE39-0FF20C76F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561" y="3344239"/>
            <a:ext cx="2258786" cy="301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70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4E868-160A-A46A-54FE-1844013EB2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38BA34-FCA7-B873-4FF5-4CE98059B3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401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10B6F4"/>
      </a:accent1>
      <a:accent2>
        <a:srgbClr val="3C78C3"/>
      </a:accent2>
      <a:accent3>
        <a:srgbClr val="9F52D0"/>
      </a:accent3>
      <a:accent4>
        <a:srgbClr val="D64198"/>
      </a:accent4>
      <a:accent5>
        <a:srgbClr val="DA2228"/>
      </a:accent5>
      <a:accent6>
        <a:srgbClr val="F18318"/>
      </a:accent6>
      <a:hlink>
        <a:srgbClr val="38DDEC"/>
      </a:hlink>
      <a:folHlink>
        <a:srgbClr val="A8DEE8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CB9708-C445-4049-9D7F-4C8684E69AF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1109</TotalTime>
  <Words>194</Words>
  <Application>Microsoft Office PowerPoint</Application>
  <PresentationFormat>Widescreen</PresentationFormat>
  <Paragraphs>24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Aptos</vt:lpstr>
      <vt:lpstr>Aptos Display</vt:lpstr>
      <vt:lpstr>Arial</vt:lpstr>
      <vt:lpstr>Calibri Light</vt:lpstr>
      <vt:lpstr>Rockwell</vt:lpstr>
      <vt:lpstr>SassoonCRInfant</vt:lpstr>
      <vt:lpstr>Wingdings</vt:lpstr>
      <vt:lpstr>Office Theme</vt:lpstr>
      <vt:lpstr>Atlas</vt:lpstr>
      <vt:lpstr>St. John’s Mead Primary School Reception Unit</vt:lpstr>
      <vt:lpstr>The Reception Unit 45 children split between 2 classes. 22/23 children in each class</vt:lpstr>
      <vt:lpstr>The Early Years Foundation Stage consists of 3 Prime Areas and 4  Specific Areas.</vt:lpstr>
      <vt:lpstr>Prime Area Communication and Language</vt:lpstr>
      <vt:lpstr>Prime Area Physical Development</vt:lpstr>
      <vt:lpstr>Prime Area Personal, Social, Emotional Development</vt:lpstr>
      <vt:lpstr>Specific Areas Literacy</vt:lpstr>
      <vt:lpstr>Specific Areas Maths</vt:lpstr>
      <vt:lpstr>Specific Areas Understanding the World</vt:lpstr>
      <vt:lpstr>Specific Areas Expressive Art and Design</vt:lpstr>
      <vt:lpstr>Forest 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Faye Dare</dc:creator>
  <cp:lastModifiedBy>Faye Dare</cp:lastModifiedBy>
  <cp:revision>2</cp:revision>
  <dcterms:created xsi:type="dcterms:W3CDTF">2024-09-23T15:48:30Z</dcterms:created>
  <dcterms:modified xsi:type="dcterms:W3CDTF">2024-09-24T11:33:24Z</dcterms:modified>
</cp:coreProperties>
</file>