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65" r:id="rId3"/>
    <p:sldId id="264" r:id="rId4"/>
    <p:sldId id="263" r:id="rId5"/>
    <p:sldId id="262" r:id="rId6"/>
    <p:sldId id="266" r:id="rId7"/>
    <p:sldId id="267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nyin Sanusi" initials="KS" lastIdx="8" clrIdx="0">
    <p:extLst>
      <p:ext uri="{19B8F6BF-5375-455C-9EA6-DF929625EA0E}">
        <p15:presenceInfo xmlns:p15="http://schemas.microsoft.com/office/powerpoint/2012/main" userId="S-1-5-21-1250619057-357794088-2486035735-109948" providerId="AD"/>
      </p:ext>
    </p:extLst>
  </p:cmAuthor>
  <p:cmAuthor id="2" name="Claire Farman" initials="CF" lastIdx="2" clrIdx="1">
    <p:extLst>
      <p:ext uri="{19B8F6BF-5375-455C-9EA6-DF929625EA0E}">
        <p15:presenceInfo xmlns:p15="http://schemas.microsoft.com/office/powerpoint/2012/main" userId="S-1-5-21-1250619057-357794088-2486035735-6164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263"/>
    <a:srgbClr val="F38B3C"/>
    <a:srgbClr val="FFD826"/>
    <a:srgbClr val="D42D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2" autoAdjust="0"/>
    <p:restoredTop sz="77285" autoAdjust="0"/>
  </p:normalViewPr>
  <p:slideViewPr>
    <p:cSldViewPr snapToGrid="0" snapToObjects="1">
      <p:cViewPr varScale="1">
        <p:scale>
          <a:sx n="57" d="100"/>
          <a:sy n="57" d="100"/>
        </p:scale>
        <p:origin x="177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6746EF-8391-4922-98DE-35A2EE76B88D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125E45-F431-4869-BA41-23EEF73E1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5612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slides show three different road scenes, each one is repeated. The first time, there is no good or risky behaviour highlighted, allowing children to suggest what they think.</a:t>
            </a:r>
          </a:p>
          <a:p>
            <a:endParaRPr lang="en-GB" dirty="0"/>
          </a:p>
          <a:p>
            <a:r>
              <a:rPr lang="en-GB" dirty="0"/>
              <a:t>The second time each image is shown, the great behaviour or potential hazards are shown using the arrows above.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If you need to explain what a ‘hazard’ is:</a:t>
            </a:r>
          </a:p>
          <a:p>
            <a:r>
              <a:rPr lang="en-GB" dirty="0"/>
              <a:t>Hazards = things that might be potentially dangerous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125E45-F431-4869-BA41-23EEF73E158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506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Spot the good behaviour (2), and any hazards (1)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125E45-F431-4869-BA41-23EEF73E158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7065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Hazard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Vehicles – even at crossing you still need to stop, look and listen, as some drivers might not stop because they have not seen the crossing or traffic lights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Good behaviour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Holding hands with an adult and stopping away from the curb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Pressing the button at the Puffin crossing and waiting for the green man to light up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125E45-F431-4869-BA41-23EEF73E158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823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Spot the good behaviour (1), and any hazards (3)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125E45-F431-4869-BA41-23EEF73E158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4516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Hazard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Dog and children running into the road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On a skateboard near the road and no helmet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Playing catch next to a road, with back to road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Good behaviour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Holding hands with an adult, with the adult road-side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125E45-F431-4869-BA41-23EEF73E158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0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Spot the good behaviour (2), and any hazards (1)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125E45-F431-4869-BA41-23EEF73E158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1798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Hazard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Vehicles – even at crossing you still need to stop, look and listen, as some drivers may not see the crossing or traffic lights so may not stop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Good behaviour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Holding hands with an adult and stopping away from the curb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Stop, look,</a:t>
            </a:r>
            <a:r>
              <a:rPr lang="en-GB" baseline="0" dirty="0"/>
              <a:t> </a:t>
            </a:r>
            <a:r>
              <a:rPr lang="en-GB" dirty="0"/>
              <a:t>listen, think at Zebra crossings and waiting for vehicles to stop before crossing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125E45-F431-4869-BA41-23EEF73E158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344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BAC39-8210-3D40-9966-7CB3F9986A8F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FE6E-2FDA-A04C-952A-28FDB150A1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218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BAC39-8210-3D40-9966-7CB3F9986A8F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FE6E-2FDA-A04C-952A-28FDB150A1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474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BAC39-8210-3D40-9966-7CB3F9986A8F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FE6E-2FDA-A04C-952A-28FDB150A1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735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BAC39-8210-3D40-9966-7CB3F9986A8F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FE6E-2FDA-A04C-952A-28FDB150A1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361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BAC39-8210-3D40-9966-7CB3F9986A8F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FE6E-2FDA-A04C-952A-28FDB150A1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327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BAC39-8210-3D40-9966-7CB3F9986A8F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FE6E-2FDA-A04C-952A-28FDB150A1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781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BAC39-8210-3D40-9966-7CB3F9986A8F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FE6E-2FDA-A04C-952A-28FDB150A1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32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BAC39-8210-3D40-9966-7CB3F9986A8F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FE6E-2FDA-A04C-952A-28FDB150A1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493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BAC39-8210-3D40-9966-7CB3F9986A8F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FE6E-2FDA-A04C-952A-28FDB150A1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780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BAC39-8210-3D40-9966-7CB3F9986A8F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FE6E-2FDA-A04C-952A-28FDB150A1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213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BAC39-8210-3D40-9966-7CB3F9986A8F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FE6E-2FDA-A04C-952A-28FDB150A1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683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BAC39-8210-3D40-9966-7CB3F9986A8F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1FE6E-2FDA-A04C-952A-28FDB150A1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775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59418"/>
            <a:ext cx="9144000" cy="6917418"/>
          </a:xfrm>
          <a:prstGeom prst="rect">
            <a:avLst/>
          </a:prstGeom>
          <a:solidFill>
            <a:srgbClr val="F38B3C"/>
          </a:solidFill>
          <a:ln>
            <a:noFill/>
          </a:ln>
          <a:effec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34370" y="1789932"/>
            <a:ext cx="6348740" cy="3848868"/>
          </a:xfrm>
        </p:spPr>
        <p:txBody>
          <a:bodyPr>
            <a:noAutofit/>
          </a:bodyPr>
          <a:lstStyle/>
          <a:p>
            <a:pPr algn="l"/>
            <a:r>
              <a:rPr lang="en-US" sz="2000" dirty="0">
                <a:solidFill>
                  <a:srgbClr val="003263"/>
                </a:solidFill>
              </a:rPr>
              <a:t>Look at each location shown, can you spot the great road safety </a:t>
            </a:r>
            <a:r>
              <a:rPr lang="en-US" sz="2000" dirty="0" err="1">
                <a:solidFill>
                  <a:srgbClr val="003263"/>
                </a:solidFill>
              </a:rPr>
              <a:t>behaviour</a:t>
            </a:r>
            <a:r>
              <a:rPr lang="en-US" sz="2000" dirty="0">
                <a:solidFill>
                  <a:srgbClr val="003263"/>
                </a:solidFill>
              </a:rPr>
              <a:t>, and potential hazards?</a:t>
            </a:r>
          </a:p>
          <a:p>
            <a:pPr algn="l"/>
            <a:endParaRPr lang="en-US" sz="2000" dirty="0">
              <a:solidFill>
                <a:srgbClr val="003263"/>
              </a:solidFill>
            </a:endParaRPr>
          </a:p>
          <a:p>
            <a:pPr algn="l"/>
            <a:endParaRPr lang="en-US" sz="2000" dirty="0">
              <a:solidFill>
                <a:srgbClr val="003263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3263"/>
                </a:solidFill>
              </a:rPr>
              <a:t>Great road safety </a:t>
            </a:r>
            <a:r>
              <a:rPr lang="en-US" sz="2000" dirty="0" err="1">
                <a:solidFill>
                  <a:srgbClr val="003263"/>
                </a:solidFill>
              </a:rPr>
              <a:t>behaviour</a:t>
            </a:r>
            <a:r>
              <a:rPr lang="en-US" sz="2000" dirty="0">
                <a:solidFill>
                  <a:srgbClr val="003263"/>
                </a:solidFill>
              </a:rPr>
              <a:t> = green arrow</a:t>
            </a:r>
          </a:p>
          <a:p>
            <a:pPr algn="l"/>
            <a:endParaRPr lang="en-US" sz="2000" dirty="0">
              <a:solidFill>
                <a:srgbClr val="003263"/>
              </a:solidFill>
            </a:endParaRPr>
          </a:p>
          <a:p>
            <a:pPr algn="l"/>
            <a:endParaRPr lang="en-US" sz="2000" dirty="0">
              <a:solidFill>
                <a:srgbClr val="003263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3263"/>
                </a:solidFill>
              </a:rPr>
              <a:t>Potential hazards = red arrow</a:t>
            </a:r>
            <a:endParaRPr lang="en-US" sz="1400" dirty="0">
              <a:solidFill>
                <a:srgbClr val="003263"/>
              </a:solidFill>
            </a:endParaRPr>
          </a:p>
        </p:txBody>
      </p:sp>
      <p:pic>
        <p:nvPicPr>
          <p:cNvPr id="8" name="Picture 7" descr="THINK! logo_300dpi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522" y="6187362"/>
            <a:ext cx="1189277" cy="4029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34370" y="401064"/>
            <a:ext cx="6623830" cy="1114066"/>
          </a:xfrm>
        </p:spPr>
        <p:txBody>
          <a:bodyPr/>
          <a:lstStyle/>
          <a:p>
            <a:pPr algn="l"/>
            <a:r>
              <a:rPr lang="en-US" dirty="0">
                <a:solidFill>
                  <a:schemeClr val="accent1"/>
                </a:solidFill>
              </a:rPr>
              <a:t>Hazard spotting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1960622" y="1522557"/>
            <a:ext cx="5811778" cy="0"/>
          </a:xfrm>
          <a:prstGeom prst="line">
            <a:avLst/>
          </a:prstGeom>
          <a:ln>
            <a:solidFill>
              <a:schemeClr val="accent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7964193" y="229949"/>
            <a:ext cx="988887" cy="98888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solidFill>
                  <a:schemeClr val="tx2"/>
                </a:solidFill>
                <a:latin typeface="Arial Bold"/>
                <a:cs typeface="Arial Bold"/>
              </a:rPr>
              <a:t>KS1</a:t>
            </a:r>
            <a:endParaRPr lang="en-US" sz="1500" dirty="0">
              <a:solidFill>
                <a:schemeClr val="tx2"/>
              </a:solidFill>
              <a:latin typeface="Arial Bold"/>
              <a:cs typeface="Arial Bold"/>
            </a:endParaRPr>
          </a:p>
        </p:txBody>
      </p:sp>
      <p:pic>
        <p:nvPicPr>
          <p:cNvPr id="6" name="Picture 5" descr="Arrow L1.1 blue_300dpi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00000">
            <a:off x="7708727" y="352415"/>
            <a:ext cx="307002" cy="600589"/>
          </a:xfrm>
          <a:prstGeom prst="rect">
            <a:avLst/>
          </a:prstGeom>
        </p:spPr>
      </p:pic>
      <p:pic>
        <p:nvPicPr>
          <p:cNvPr id="12" name="Picture 11" descr="Arrow L1.1 Good A_300dpi.png">
            <a:extLst>
              <a:ext uri="{FF2B5EF4-FFF2-40B4-BE49-F238E27FC236}">
                <a16:creationId xmlns:a16="http://schemas.microsoft.com/office/drawing/2014/main" xmlns="" id="{7E18BA74-23D4-475B-9FA1-3C11A4A4DD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040" y="3172463"/>
            <a:ext cx="622360" cy="489890"/>
          </a:xfrm>
          <a:prstGeom prst="rect">
            <a:avLst/>
          </a:prstGeom>
        </p:spPr>
      </p:pic>
      <p:pic>
        <p:nvPicPr>
          <p:cNvPr id="15" name="Picture 14" descr="Arrow L1.1 Risk A_300dpi.png">
            <a:extLst>
              <a:ext uri="{FF2B5EF4-FFF2-40B4-BE49-F238E27FC236}">
                <a16:creationId xmlns:a16="http://schemas.microsoft.com/office/drawing/2014/main" xmlns="" id="{968549B0-0F16-489C-B873-18B6062B86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622" y="4259148"/>
            <a:ext cx="608978" cy="48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533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858930D-A946-4726-9126-264451A0B2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Hazard spotting image 1</a:t>
            </a:r>
          </a:p>
        </p:txBody>
      </p:sp>
      <p:pic>
        <p:nvPicPr>
          <p:cNvPr id="5" name="Picture 4" descr="The image shows an adult and a child waiting to cross a Puffin crossing. They are standing away from the edge of the pavement, are holding hands and waiting for the green man to show before crossing. There is a white van and smaller car on the road. Both the adult and the child are wearing bright clothing.">
            <a:extLst>
              <a:ext uri="{FF2B5EF4-FFF2-40B4-BE49-F238E27FC236}">
                <a16:creationId xmlns:a16="http://schemas.microsoft.com/office/drawing/2014/main" xmlns="" id="{2B04BC96-23F4-46B2-8067-7490D2DB17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208" y="-25052"/>
            <a:ext cx="9344416" cy="6885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149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30FBB3C-1349-4CDE-811C-8961459CFB1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Hazard spotting image 1</a:t>
            </a:r>
          </a:p>
        </p:txBody>
      </p:sp>
      <p:pic>
        <p:nvPicPr>
          <p:cNvPr id="5" name="Picture 4" descr="The image shows the same scene as the previous slide, this time with arrows used to point to the good behaviour and potentials hazards:&#10;&#10;Hazard&#10;Vehicles – even at crossing you still need to stop, look and listen, as some drivers might not stop because they have not seen the crossing or traffic lights&#10;&#10;Good behaviour&#10;Holding hands with an adult and stopping away from the curb&#10;Pressing the button at the Puffin crossing and waiting for the green man to light up">
            <a:extLst>
              <a:ext uri="{FF2B5EF4-FFF2-40B4-BE49-F238E27FC236}">
                <a16:creationId xmlns:a16="http://schemas.microsoft.com/office/drawing/2014/main" xmlns="" id="{2B04BC96-23F4-46B2-8067-7490D2DB17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208" y="-25052"/>
            <a:ext cx="9344416" cy="6885772"/>
          </a:xfrm>
          <a:prstGeom prst="rect">
            <a:avLst/>
          </a:prstGeom>
        </p:spPr>
      </p:pic>
      <p:pic>
        <p:nvPicPr>
          <p:cNvPr id="6" name="Picture 5" descr="Arrow L1.1 Good A_300dpi.png">
            <a:extLst>
              <a:ext uri="{FF2B5EF4-FFF2-40B4-BE49-F238E27FC236}">
                <a16:creationId xmlns:a16="http://schemas.microsoft.com/office/drawing/2014/main" xmlns="" id="{BF3B3012-D11E-4991-B314-E85C353125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556" y="3302494"/>
            <a:ext cx="622360" cy="489890"/>
          </a:xfrm>
          <a:prstGeom prst="rect">
            <a:avLst/>
          </a:prstGeom>
        </p:spPr>
      </p:pic>
      <p:pic>
        <p:nvPicPr>
          <p:cNvPr id="7" name="Picture 6" descr="Arrow L1.1 Good A_300dpi.png">
            <a:extLst>
              <a:ext uri="{FF2B5EF4-FFF2-40B4-BE49-F238E27FC236}">
                <a16:creationId xmlns:a16="http://schemas.microsoft.com/office/drawing/2014/main" xmlns="" id="{24DEF713-747F-4454-88A7-538F7005D7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02200">
            <a:off x="2994141" y="4958017"/>
            <a:ext cx="622360" cy="489890"/>
          </a:xfrm>
          <a:prstGeom prst="rect">
            <a:avLst/>
          </a:prstGeom>
        </p:spPr>
      </p:pic>
      <p:pic>
        <p:nvPicPr>
          <p:cNvPr id="8" name="Picture 7" descr="Arrow L1.1 Risk A_300dpi.png">
            <a:extLst>
              <a:ext uri="{FF2B5EF4-FFF2-40B4-BE49-F238E27FC236}">
                <a16:creationId xmlns:a16="http://schemas.microsoft.com/office/drawing/2014/main" xmlns="" id="{C34A501F-20A8-4869-958D-A7D098E779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14906">
            <a:off x="633134" y="725668"/>
            <a:ext cx="753339" cy="593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15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BABE226-1659-46C7-9CC9-F4FE673F6D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Hazard spotting image 2</a:t>
            </a:r>
          </a:p>
        </p:txBody>
      </p:sp>
      <p:pic>
        <p:nvPicPr>
          <p:cNvPr id="5" name="Picture 4" descr="The image shows a street-scene:&#10;1. A group of children playing safely within a gated park&#10;2. A child on a skateboard without a helmet near a road&#10;3. Two sets of children walking on the pavement with an adult holding hands&#10;4. Two children playing catch, one in the park, the other on the other side of a fence next to a road&#10;5. Two children chasing a dog who is running towards the road">
            <a:extLst>
              <a:ext uri="{FF2B5EF4-FFF2-40B4-BE49-F238E27FC236}">
                <a16:creationId xmlns:a16="http://schemas.microsoft.com/office/drawing/2014/main" xmlns="" id="{FF506BA3-BC57-4CD7-8348-90E62E7415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1305" y="0"/>
            <a:ext cx="96966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2502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0EF4E3B-6A8D-4AAF-9BE6-710165B91B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Hazard spotting image 2</a:t>
            </a:r>
          </a:p>
        </p:txBody>
      </p:sp>
      <p:pic>
        <p:nvPicPr>
          <p:cNvPr id="5" name="Picture 4" descr="The image shows the same street-scene as previous, this time with the features identified as good behaviour or a potential hazard:&#10;&#10;Good behaviour&#10;1. A group of children playing safely within a gated park&#10;2. Two sets of children walking on the pavement with an adult holding hands&#10;&#10;Potential hazard&#10;1. A child on a skateboard without a helmet near a road&#10;2. Two children playing catch, one in the park, the other on the other side of a fence next to a road&#10;3. Two children chasing a dog who is running towards the road">
            <a:extLst>
              <a:ext uri="{FF2B5EF4-FFF2-40B4-BE49-F238E27FC236}">
                <a16:creationId xmlns:a16="http://schemas.microsoft.com/office/drawing/2014/main" xmlns="" id="{FF506BA3-BC57-4CD7-8348-90E62E7415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1305" y="0"/>
            <a:ext cx="9696602" cy="6858000"/>
          </a:xfrm>
          <a:prstGeom prst="rect">
            <a:avLst/>
          </a:prstGeom>
        </p:spPr>
      </p:pic>
      <p:pic>
        <p:nvPicPr>
          <p:cNvPr id="6" name="Picture 5" descr="Arrow L1.1 Risk A_300dpi.png">
            <a:extLst>
              <a:ext uri="{FF2B5EF4-FFF2-40B4-BE49-F238E27FC236}">
                <a16:creationId xmlns:a16="http://schemas.microsoft.com/office/drawing/2014/main" xmlns="" id="{812A7DCF-9A49-40AC-B33B-B6942A3D2C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960" y="5394089"/>
            <a:ext cx="487463" cy="384358"/>
          </a:xfrm>
          <a:prstGeom prst="rect">
            <a:avLst/>
          </a:prstGeom>
        </p:spPr>
      </p:pic>
      <p:pic>
        <p:nvPicPr>
          <p:cNvPr id="8" name="Picture 7" descr="Arrow L1.1 Risk A_300dpi.png">
            <a:extLst>
              <a:ext uri="{FF2B5EF4-FFF2-40B4-BE49-F238E27FC236}">
                <a16:creationId xmlns:a16="http://schemas.microsoft.com/office/drawing/2014/main" xmlns="" id="{D1D5B2FC-39EC-4200-82C0-05046640FA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907" y="1496634"/>
            <a:ext cx="487463" cy="384358"/>
          </a:xfrm>
          <a:prstGeom prst="rect">
            <a:avLst/>
          </a:prstGeom>
        </p:spPr>
      </p:pic>
      <p:pic>
        <p:nvPicPr>
          <p:cNvPr id="9" name="Picture 8" descr="Arrow L1.1 Risk A_300dpi.png">
            <a:extLst>
              <a:ext uri="{FF2B5EF4-FFF2-40B4-BE49-F238E27FC236}">
                <a16:creationId xmlns:a16="http://schemas.microsoft.com/office/drawing/2014/main" xmlns="" id="{31CDA135-330E-4D3D-9CCB-CB800CAE85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047" y="2799340"/>
            <a:ext cx="487463" cy="384358"/>
          </a:xfrm>
          <a:prstGeom prst="rect">
            <a:avLst/>
          </a:prstGeom>
        </p:spPr>
      </p:pic>
      <p:pic>
        <p:nvPicPr>
          <p:cNvPr id="10" name="Picture 9" descr="Arrow L1.1 Good A_300dpi.png">
            <a:extLst>
              <a:ext uri="{FF2B5EF4-FFF2-40B4-BE49-F238E27FC236}">
                <a16:creationId xmlns:a16="http://schemas.microsoft.com/office/drawing/2014/main" xmlns="" id="{65CCB407-99E6-4FA2-89A6-F56680BCB3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002" y="5533502"/>
            <a:ext cx="622360" cy="489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950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3D18A9C-B563-4CD9-8534-A87036C0CB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Hazard spotting image 3</a:t>
            </a:r>
          </a:p>
        </p:txBody>
      </p:sp>
      <p:pic>
        <p:nvPicPr>
          <p:cNvPr id="5" name="Picture 4" descr="The image shows an adult and child on the island section of a Zebra crossing, they are holding hands and standing away from the edge of the road. A car is passing over the corssing.">
            <a:extLst>
              <a:ext uri="{FF2B5EF4-FFF2-40B4-BE49-F238E27FC236}">
                <a16:creationId xmlns:a16="http://schemas.microsoft.com/office/drawing/2014/main" xmlns="" id="{4CB4430E-0082-4DCD-A5A3-A131F1D1F1C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407" r="19833" b="15109"/>
          <a:stretch/>
        </p:blipFill>
        <p:spPr>
          <a:xfrm>
            <a:off x="-538619" y="0"/>
            <a:ext cx="103002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943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36BDAB-5314-44A4-9C07-17FBE8BB6A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Hazard spotting image 3</a:t>
            </a:r>
          </a:p>
        </p:txBody>
      </p:sp>
      <p:pic>
        <p:nvPicPr>
          <p:cNvPr id="5" name="Picture 4" descr="The image shows the same scene as the previous slide, this time with potantial hazards and good road behaviour highlighted with arrows:&#10;&#10;Potential risk:&#10;A car is passing over the crossing and did not stop.&#10;&#10;Good behaviour:&#10;An adult and child on the island section of a Zebra crossing, they are holding hands and standing away from the edge of the road.">
            <a:extLst>
              <a:ext uri="{FF2B5EF4-FFF2-40B4-BE49-F238E27FC236}">
                <a16:creationId xmlns:a16="http://schemas.microsoft.com/office/drawing/2014/main" xmlns="" id="{4CB4430E-0082-4DCD-A5A3-A131F1D1F1C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407" r="19833" b="15109"/>
          <a:stretch/>
        </p:blipFill>
        <p:spPr>
          <a:xfrm>
            <a:off x="-538619" y="0"/>
            <a:ext cx="10300222" cy="6858000"/>
          </a:xfrm>
          <a:prstGeom prst="rect">
            <a:avLst/>
          </a:prstGeom>
        </p:spPr>
      </p:pic>
      <p:pic>
        <p:nvPicPr>
          <p:cNvPr id="6" name="Picture 5" descr="Arrow L1.1 Good A_300dpi.png">
            <a:extLst>
              <a:ext uri="{FF2B5EF4-FFF2-40B4-BE49-F238E27FC236}">
                <a16:creationId xmlns:a16="http://schemas.microsoft.com/office/drawing/2014/main" xmlns="" id="{3429FD83-B003-4D6F-9D82-94105B5BA3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9594">
            <a:off x="3768198" y="3131703"/>
            <a:ext cx="622360" cy="489890"/>
          </a:xfrm>
          <a:prstGeom prst="rect">
            <a:avLst/>
          </a:prstGeom>
        </p:spPr>
      </p:pic>
      <p:pic>
        <p:nvPicPr>
          <p:cNvPr id="7" name="Picture 6" descr="Arrow L1.1 Good A_300dpi.png">
            <a:extLst>
              <a:ext uri="{FF2B5EF4-FFF2-40B4-BE49-F238E27FC236}">
                <a16:creationId xmlns:a16="http://schemas.microsoft.com/office/drawing/2014/main" xmlns="" id="{10795C36-CBF0-4B9F-A12F-6D402C27B5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12191">
            <a:off x="4099739" y="1823717"/>
            <a:ext cx="413523" cy="325504"/>
          </a:xfrm>
          <a:prstGeom prst="rect">
            <a:avLst/>
          </a:prstGeom>
        </p:spPr>
      </p:pic>
      <p:pic>
        <p:nvPicPr>
          <p:cNvPr id="8" name="Picture 7" descr="Arrow L1.1 Risk A_300dpi.png">
            <a:extLst>
              <a:ext uri="{FF2B5EF4-FFF2-40B4-BE49-F238E27FC236}">
                <a16:creationId xmlns:a16="http://schemas.microsoft.com/office/drawing/2014/main" xmlns="" id="{BC353902-11F8-4887-876E-5F256D1733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13834">
            <a:off x="736790" y="2476904"/>
            <a:ext cx="799307" cy="630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1589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hink Guidelines colours">
      <a:dk1>
        <a:srgbClr val="000000"/>
      </a:dk1>
      <a:lt1>
        <a:sysClr val="window" lastClr="FFFFFF"/>
      </a:lt1>
      <a:dk2>
        <a:srgbClr val="1F497D"/>
      </a:dk2>
      <a:lt2>
        <a:srgbClr val="EEECE1"/>
      </a:lt2>
      <a:accent1>
        <a:srgbClr val="003263"/>
      </a:accent1>
      <a:accent2>
        <a:srgbClr val="295FAA"/>
      </a:accent2>
      <a:accent3>
        <a:srgbClr val="00BCE2"/>
      </a:accent3>
      <a:accent4>
        <a:srgbClr val="A9CD34"/>
      </a:accent4>
      <a:accent5>
        <a:srgbClr val="FFFF1C"/>
      </a:accent5>
      <a:accent6>
        <a:srgbClr val="F38B3C"/>
      </a:accent6>
      <a:hlink>
        <a:srgbClr val="E52E3B"/>
      </a:hlink>
      <a:folHlink>
        <a:srgbClr val="E942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342</Words>
  <Application>Microsoft Office PowerPoint</Application>
  <PresentationFormat>On-screen Show (4:3)</PresentationFormat>
  <Paragraphs>51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Arial Bold</vt:lpstr>
      <vt:lpstr>Calibri</vt:lpstr>
      <vt:lpstr>Office Theme</vt:lpstr>
      <vt:lpstr>Hazard spotting</vt:lpstr>
      <vt:lpstr>Hazard spotting image 1</vt:lpstr>
      <vt:lpstr>Hazard spotting image 1</vt:lpstr>
      <vt:lpstr>Hazard spotting image 2</vt:lpstr>
      <vt:lpstr>Hazard spotting image 2</vt:lpstr>
      <vt:lpstr>Hazard spotting image 3</vt:lpstr>
      <vt:lpstr>Hazard spotting image 3</vt:lpstr>
    </vt:vector>
  </TitlesOfParts>
  <Company>us2design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Kennedy</dc:creator>
  <cp:lastModifiedBy>Martina Byrne-Obee</cp:lastModifiedBy>
  <cp:revision>44</cp:revision>
  <dcterms:created xsi:type="dcterms:W3CDTF">2017-10-12T10:40:14Z</dcterms:created>
  <dcterms:modified xsi:type="dcterms:W3CDTF">2020-04-17T14:30:29Z</dcterms:modified>
</cp:coreProperties>
</file>